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94" r:id="rId2"/>
    <p:sldMasterId id="2147483707" r:id="rId3"/>
  </p:sldMasterIdLst>
  <p:notesMasterIdLst>
    <p:notesMasterId r:id="rId28"/>
  </p:notesMasterIdLst>
  <p:handoutMasterIdLst>
    <p:handoutMasterId r:id="rId29"/>
  </p:handoutMasterIdLst>
  <p:sldIdLst>
    <p:sldId id="259" r:id="rId4"/>
    <p:sldId id="345" r:id="rId5"/>
    <p:sldId id="390" r:id="rId6"/>
    <p:sldId id="411" r:id="rId7"/>
    <p:sldId id="387" r:id="rId8"/>
    <p:sldId id="391" r:id="rId9"/>
    <p:sldId id="385" r:id="rId10"/>
    <p:sldId id="413" r:id="rId11"/>
    <p:sldId id="382" r:id="rId12"/>
    <p:sldId id="384" r:id="rId13"/>
    <p:sldId id="396" r:id="rId14"/>
    <p:sldId id="392" r:id="rId15"/>
    <p:sldId id="383" r:id="rId16"/>
    <p:sldId id="389" r:id="rId17"/>
    <p:sldId id="388" r:id="rId18"/>
    <p:sldId id="393" r:id="rId19"/>
    <p:sldId id="414" r:id="rId20"/>
    <p:sldId id="415" r:id="rId21"/>
    <p:sldId id="416" r:id="rId22"/>
    <p:sldId id="421" r:id="rId23"/>
    <p:sldId id="420" r:id="rId24"/>
    <p:sldId id="419" r:id="rId25"/>
    <p:sldId id="418" r:id="rId26"/>
    <p:sldId id="417" r:id="rId27"/>
  </p:sldIdLst>
  <p:sldSz cx="12192000" cy="6858000"/>
  <p:notesSz cx="6797675" cy="9926638"/>
  <p:defaultTextStyle>
    <a:defPPr>
      <a:defRPr lang="en-US"/>
    </a:defPPr>
    <a:lvl1pPr marL="0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68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12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98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64" algn="l" defTabSz="4570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21" userDrawn="1">
          <p15:clr>
            <a:srgbClr val="A4A3A4"/>
          </p15:clr>
        </p15:guide>
        <p15:guide id="8" orient="horz" pos="43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BDE1"/>
    <a:srgbClr val="05AECD"/>
    <a:srgbClr val="D9124A"/>
    <a:srgbClr val="5488C7"/>
    <a:srgbClr val="7C6EAF"/>
    <a:srgbClr val="87C879"/>
    <a:srgbClr val="45B97C"/>
    <a:srgbClr val="E04D39"/>
    <a:srgbClr val="2B3847"/>
    <a:srgbClr val="EF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6374" autoAdjust="0"/>
  </p:normalViewPr>
  <p:slideViewPr>
    <p:cSldViewPr snapToGrid="0" showGuides="1">
      <p:cViewPr varScale="1">
        <p:scale>
          <a:sx n="104" d="100"/>
          <a:sy n="104" d="100"/>
        </p:scale>
        <p:origin x="780" y="96"/>
      </p:cViewPr>
      <p:guideLst>
        <p:guide orient="horz" pos="2160"/>
        <p:guide pos="4021"/>
        <p:guide orient="horz" pos="43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8171999117752"/>
          <c:y val="5.8145461406924039E-2"/>
          <c:w val="0.81694010999486411"/>
          <c:h val="0.867766601116288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4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83-4EC0-8467-68AA79D937B7}"/>
              </c:ext>
            </c:extLst>
          </c:dPt>
          <c:dPt>
            <c:idx val="1"/>
            <c:bubble3D val="0"/>
            <c:spPr>
              <a:solidFill>
                <a:srgbClr val="F933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83-4EC0-8467-68AA79D937B7}"/>
              </c:ext>
            </c:extLst>
          </c:dPt>
          <c:cat>
            <c:strRef>
              <c:f>Лист1!$A$2:$A$3</c:f>
              <c:strCache>
                <c:ptCount val="1"/>
                <c:pt idx="0">
                  <c:v>зеленый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83-4EC0-8467-68AA79D93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8171999117752"/>
          <c:y val="5.8145461406924039E-2"/>
          <c:w val="0.81694010999486411"/>
          <c:h val="0.867766601116288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explosion val="4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C9-450D-9DAE-FE798B7A6055}"/>
              </c:ext>
            </c:extLst>
          </c:dPt>
          <c:dPt>
            <c:idx val="1"/>
            <c:bubble3D val="0"/>
            <c:spPr>
              <a:solidFill>
                <a:srgbClr val="F933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C9-450D-9DAE-FE798B7A6055}"/>
              </c:ext>
            </c:extLst>
          </c:dPt>
          <c:cat>
            <c:strRef>
              <c:f>Лист1!$A$2:$A$3</c:f>
              <c:strCache>
                <c:ptCount val="1"/>
                <c:pt idx="0">
                  <c:v>зеленый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C9-450D-9DAE-FE798B7A60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" y="8"/>
            <a:ext cx="2945659" cy="498057"/>
          </a:xfrm>
          <a:prstGeom prst="rect">
            <a:avLst/>
          </a:prstGeom>
        </p:spPr>
        <p:txBody>
          <a:bodyPr vert="horz" lIns="91330" tIns="45672" rIns="91330" bIns="456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56" y="8"/>
            <a:ext cx="2945659" cy="498057"/>
          </a:xfrm>
          <a:prstGeom prst="rect">
            <a:avLst/>
          </a:prstGeom>
        </p:spPr>
        <p:txBody>
          <a:bodyPr vert="horz" lIns="91330" tIns="45672" rIns="91330" bIns="45672" rtlCol="0"/>
          <a:lstStyle>
            <a:lvl1pPr algn="r">
              <a:defRPr sz="1200"/>
            </a:lvl1pPr>
          </a:lstStyle>
          <a:p>
            <a:fld id="{3E377276-D5A3-4C42-B53D-6D65E9619CDF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3" y="9428597"/>
            <a:ext cx="2945659" cy="498055"/>
          </a:xfrm>
          <a:prstGeom prst="rect">
            <a:avLst/>
          </a:prstGeom>
        </p:spPr>
        <p:txBody>
          <a:bodyPr vert="horz" lIns="91330" tIns="45672" rIns="91330" bIns="456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56" y="9428597"/>
            <a:ext cx="2945659" cy="498055"/>
          </a:xfrm>
          <a:prstGeom prst="rect">
            <a:avLst/>
          </a:prstGeom>
        </p:spPr>
        <p:txBody>
          <a:bodyPr vert="horz" lIns="91330" tIns="45672" rIns="91330" bIns="45672" rtlCol="0" anchor="b"/>
          <a:lstStyle>
            <a:lvl1pPr algn="r">
              <a:defRPr sz="1200"/>
            </a:lvl1pPr>
          </a:lstStyle>
          <a:p>
            <a:fld id="{6452CABB-FE75-4E95-B3AC-A6DC2C3AF1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3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3" y="8"/>
            <a:ext cx="2945659" cy="498057"/>
          </a:xfrm>
          <a:prstGeom prst="rect">
            <a:avLst/>
          </a:prstGeom>
        </p:spPr>
        <p:txBody>
          <a:bodyPr vert="horz" lIns="91330" tIns="45672" rIns="91330" bIns="456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6" y="8"/>
            <a:ext cx="2945659" cy="498057"/>
          </a:xfrm>
          <a:prstGeom prst="rect">
            <a:avLst/>
          </a:prstGeom>
        </p:spPr>
        <p:txBody>
          <a:bodyPr vert="horz" lIns="91330" tIns="45672" rIns="91330" bIns="45672" rtlCol="0"/>
          <a:lstStyle>
            <a:lvl1pPr algn="r">
              <a:defRPr sz="1200"/>
            </a:lvl1pPr>
          </a:lstStyle>
          <a:p>
            <a:fld id="{586841C1-8CFC-4A10-86DC-E5C8C15AD1D5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0" tIns="45672" rIns="91330" bIns="4567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201"/>
            <a:ext cx="5438140" cy="3908615"/>
          </a:xfrm>
          <a:prstGeom prst="rect">
            <a:avLst/>
          </a:prstGeom>
        </p:spPr>
        <p:txBody>
          <a:bodyPr vert="horz" lIns="91330" tIns="45672" rIns="91330" bIns="4567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3" y="9428597"/>
            <a:ext cx="2945659" cy="498055"/>
          </a:xfrm>
          <a:prstGeom prst="rect">
            <a:avLst/>
          </a:prstGeom>
        </p:spPr>
        <p:txBody>
          <a:bodyPr vert="horz" lIns="91330" tIns="45672" rIns="91330" bIns="456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6" y="9428597"/>
            <a:ext cx="2945659" cy="498055"/>
          </a:xfrm>
          <a:prstGeom prst="rect">
            <a:avLst/>
          </a:prstGeom>
        </p:spPr>
        <p:txBody>
          <a:bodyPr vert="horz" lIns="91330" tIns="45672" rIns="91330" bIns="45672" rtlCol="0" anchor="b"/>
          <a:lstStyle>
            <a:lvl1pPr algn="r">
              <a:defRPr sz="1200"/>
            </a:lvl1pPr>
          </a:lstStyle>
          <a:p>
            <a:fld id="{79A85C2C-2C20-40C6-9386-811BECB792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6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68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0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32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12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98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80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64" algn="l" defTabSz="914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85C2C-2C20-40C6-9386-811BECB79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29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68" indent="0" algn="ctr">
              <a:buNone/>
              <a:defRPr sz="1800"/>
            </a:lvl3pPr>
            <a:lvl4pPr marL="1371250" indent="0" algn="ctr">
              <a:buNone/>
              <a:defRPr sz="1600"/>
            </a:lvl4pPr>
            <a:lvl5pPr marL="1828332" indent="0" algn="ctr">
              <a:buNone/>
              <a:defRPr sz="1600"/>
            </a:lvl5pPr>
            <a:lvl6pPr marL="2285412" indent="0" algn="ctr">
              <a:buNone/>
              <a:defRPr sz="1600"/>
            </a:lvl6pPr>
            <a:lvl7pPr marL="2742498" indent="0" algn="ctr">
              <a:buNone/>
              <a:defRPr sz="1600"/>
            </a:lvl7pPr>
            <a:lvl8pPr marL="3199580" indent="0" algn="ctr">
              <a:buNone/>
              <a:defRPr sz="1600"/>
            </a:lvl8pPr>
            <a:lvl9pPr marL="3656664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6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0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7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8860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559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59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6722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9835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1048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591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8194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49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1601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88131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6103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08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65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60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7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244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2051"/>
            <a:fld id="{E642EC32-7A5A-4051-9C4B-A477C18D216C}" type="datetimeFigureOut">
              <a:rPr lang="ru-RU" sz="2000" smtClean="0">
                <a:solidFill>
                  <a:prstClr val="black"/>
                </a:solidFill>
              </a:rPr>
              <a:pPr defTabSz="512051"/>
              <a:t>31.03.2022</a:t>
            </a:fld>
            <a:endParaRPr lang="ru-RU" sz="20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2051"/>
            <a:endParaRPr lang="ru-RU" sz="20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2051"/>
            <a:fld id="{A3F5A8D7-E337-4A83-8B72-910DD8D3E20E}" type="slidenum">
              <a:rPr lang="ru-RU" sz="2000" smtClean="0">
                <a:solidFill>
                  <a:prstClr val="black"/>
                </a:solidFill>
              </a:rPr>
              <a:pPr defTabSz="512051"/>
              <a:t>‹#›</a:t>
            </a:fld>
            <a:endParaRPr lang="ru-RU" sz="2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63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9097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5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71566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674572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6995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4561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85173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89551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555078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15508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3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5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5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44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2388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67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68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2" indent="0">
              <a:buNone/>
              <a:defRPr sz="1600" b="1"/>
            </a:lvl6pPr>
            <a:lvl7pPr marL="2742498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23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3" indent="0">
              <a:buNone/>
              <a:defRPr sz="2000" b="1"/>
            </a:lvl2pPr>
            <a:lvl3pPr marL="914168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2" indent="0">
              <a:buNone/>
              <a:defRPr sz="1600" b="1"/>
            </a:lvl6pPr>
            <a:lvl7pPr marL="2742498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3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5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3" y="457204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400"/>
            </a:lvl2pPr>
            <a:lvl3pPr marL="914168" indent="0">
              <a:buNone/>
              <a:defRPr sz="1200"/>
            </a:lvl3pPr>
            <a:lvl4pPr marL="1371250" indent="0">
              <a:buNone/>
              <a:defRPr sz="1000"/>
            </a:lvl4pPr>
            <a:lvl5pPr marL="1828332" indent="0">
              <a:buNone/>
              <a:defRPr sz="1000"/>
            </a:lvl5pPr>
            <a:lvl6pPr marL="2285412" indent="0">
              <a:buNone/>
              <a:defRPr sz="1000"/>
            </a:lvl6pPr>
            <a:lvl7pPr marL="2742498" indent="0">
              <a:buNone/>
              <a:defRPr sz="1000"/>
            </a:lvl7pPr>
            <a:lvl8pPr marL="3199580" indent="0">
              <a:buNone/>
              <a:defRPr sz="1000"/>
            </a:lvl8pPr>
            <a:lvl9pPr marL="365666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9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3" y="457204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83" indent="0">
              <a:buNone/>
              <a:defRPr sz="2800"/>
            </a:lvl2pPr>
            <a:lvl3pPr marL="914168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2" indent="0">
              <a:buNone/>
              <a:defRPr sz="2000"/>
            </a:lvl6pPr>
            <a:lvl7pPr marL="2742498" indent="0">
              <a:buNone/>
              <a:defRPr sz="2000"/>
            </a:lvl7pPr>
            <a:lvl8pPr marL="3199580" indent="0">
              <a:buNone/>
              <a:defRPr sz="2000"/>
            </a:lvl8pPr>
            <a:lvl9pPr marL="36566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3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3" indent="0">
              <a:buNone/>
              <a:defRPr sz="1400"/>
            </a:lvl2pPr>
            <a:lvl3pPr marL="914168" indent="0">
              <a:buNone/>
              <a:defRPr sz="1200"/>
            </a:lvl3pPr>
            <a:lvl4pPr marL="1371250" indent="0">
              <a:buNone/>
              <a:defRPr sz="1000"/>
            </a:lvl4pPr>
            <a:lvl5pPr marL="1828332" indent="0">
              <a:buNone/>
              <a:defRPr sz="1000"/>
            </a:lvl5pPr>
            <a:lvl6pPr marL="2285412" indent="0">
              <a:buNone/>
              <a:defRPr sz="1000"/>
            </a:lvl6pPr>
            <a:lvl7pPr marL="2742498" indent="0">
              <a:buNone/>
              <a:defRPr sz="1000"/>
            </a:lvl7pPr>
            <a:lvl8pPr marL="3199580" indent="0">
              <a:buNone/>
              <a:defRPr sz="1000"/>
            </a:lvl8pPr>
            <a:lvl9pPr marL="365666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5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74" tIns="45688" rIns="91374" bIns="4568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4" tIns="45688" rIns="91374" bIns="4568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374" tIns="45688" rIns="91374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374" tIns="45688" rIns="91374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374" tIns="45688" rIns="91374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9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41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4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08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91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74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56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40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22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05" indent="-228541" algn="l" defTabSz="9141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8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2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8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4" algn="l" defTabSz="9141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C36A87D-8A02-463F-99C5-BD75AD7C7110}"/>
              </a:ext>
            </a:extLst>
          </p:cNvPr>
          <p:cNvCxnSpPr/>
          <p:nvPr userDrawn="1"/>
        </p:nvCxnSpPr>
        <p:spPr>
          <a:xfrm>
            <a:off x="914402" y="1285540"/>
            <a:ext cx="11666829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664" r:id="rId13"/>
    <p:sldLayoutId id="2147483665" r:id="rId14"/>
    <p:sldLayoutId id="214748366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4FAB-1076-432D-83D5-95EF1DA8B6CD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DA4743F-2B66-4335-93BF-A8610367FB9F}"/>
              </a:ext>
            </a:extLst>
          </p:cNvPr>
          <p:cNvCxnSpPr/>
          <p:nvPr userDrawn="1"/>
        </p:nvCxnSpPr>
        <p:spPr>
          <a:xfrm>
            <a:off x="914402" y="1285540"/>
            <a:ext cx="11666829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80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1" r:id="rId13"/>
    <p:sldLayoutId id="2147483682" r:id="rId14"/>
    <p:sldLayoutId id="214748368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9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5.png"/><Relationship Id="rId4" Type="http://schemas.openxmlformats.org/officeDocument/2006/relationships/image" Target="../media/image64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8.png"/><Relationship Id="rId11" Type="http://schemas.openxmlformats.org/officeDocument/2006/relationships/image" Target="../media/image71.jpeg"/><Relationship Id="rId5" Type="http://schemas.openxmlformats.org/officeDocument/2006/relationships/image" Target="../media/image50.png"/><Relationship Id="rId10" Type="http://schemas.openxmlformats.org/officeDocument/2006/relationships/image" Target="../media/image70.jfif"/><Relationship Id="rId4" Type="http://schemas.openxmlformats.org/officeDocument/2006/relationships/image" Target="../media/image67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12" Type="http://schemas.openxmlformats.org/officeDocument/2006/relationships/image" Target="../media/image77.png"/><Relationship Id="rId2" Type="http://schemas.openxmlformats.org/officeDocument/2006/relationships/image" Target="../media/image72.jpe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16.wdp"/><Relationship Id="rId1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microsoft.com/office/2007/relationships/hdphoto" Target="../media/hdphoto2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svg"/><Relationship Id="rId3" Type="http://schemas.openxmlformats.org/officeDocument/2006/relationships/image" Target="../media/image91.png"/><Relationship Id="rId17" Type="http://schemas.openxmlformats.org/officeDocument/2006/relationships/image" Target="../media/image3.svg"/><Relationship Id="rId2" Type="http://schemas.openxmlformats.org/officeDocument/2006/relationships/image" Target="../media/image2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38.xml"/><Relationship Id="rId15" Type="http://schemas.openxmlformats.org/officeDocument/2006/relationships/image" Target="../media/image26.svg"/><Relationship Id="rId1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26" Type="http://schemas.openxmlformats.org/officeDocument/2006/relationships/image" Target="../media/image117.jpg"/><Relationship Id="rId3" Type="http://schemas.openxmlformats.org/officeDocument/2006/relationships/image" Target="../media/image94.png"/><Relationship Id="rId21" Type="http://schemas.openxmlformats.org/officeDocument/2006/relationships/image" Target="../media/image112.jpeg"/><Relationship Id="rId7" Type="http://schemas.openxmlformats.org/officeDocument/2006/relationships/image" Target="../media/image98.pn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5" Type="http://schemas.openxmlformats.org/officeDocument/2006/relationships/image" Target="../media/image116.png"/><Relationship Id="rId2" Type="http://schemas.openxmlformats.org/officeDocument/2006/relationships/image" Target="../media/image2.png"/><Relationship Id="rId16" Type="http://schemas.openxmlformats.org/officeDocument/2006/relationships/image" Target="../media/image107.jpeg"/><Relationship Id="rId20" Type="http://schemas.openxmlformats.org/officeDocument/2006/relationships/image" Target="../media/image111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24" Type="http://schemas.openxmlformats.org/officeDocument/2006/relationships/image" Target="../media/image115.jpeg"/><Relationship Id="rId5" Type="http://schemas.openxmlformats.org/officeDocument/2006/relationships/image" Target="../media/image96.png"/><Relationship Id="rId15" Type="http://schemas.openxmlformats.org/officeDocument/2006/relationships/image" Target="../media/image106.jpeg"/><Relationship Id="rId23" Type="http://schemas.openxmlformats.org/officeDocument/2006/relationships/image" Target="../media/image114.jpeg"/><Relationship Id="rId10" Type="http://schemas.openxmlformats.org/officeDocument/2006/relationships/image" Target="../media/image101.jpeg"/><Relationship Id="rId19" Type="http://schemas.openxmlformats.org/officeDocument/2006/relationships/image" Target="../media/image110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Relationship Id="rId22" Type="http://schemas.openxmlformats.org/officeDocument/2006/relationships/image" Target="../media/image113.jpeg"/><Relationship Id="rId27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4.png"/><Relationship Id="rId5" Type="http://schemas.openxmlformats.org/officeDocument/2006/relationships/image" Target="../media/image8.svg"/><Relationship Id="rId9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4.png"/><Relationship Id="rId5" Type="http://schemas.openxmlformats.org/officeDocument/2006/relationships/image" Target="../media/image82.svg"/><Relationship Id="rId4" Type="http://schemas.openxmlformats.org/officeDocument/2006/relationships/image" Target="../media/image8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8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jpeg"/><Relationship Id="rId11" Type="http://schemas.openxmlformats.org/officeDocument/2006/relationships/image" Target="../media/image12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.png"/><Relationship Id="rId1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microsoft.com/office/2007/relationships/hdphoto" Target="../media/hdphoto3.wdp"/><Relationship Id="rId15" Type="http://schemas.openxmlformats.org/officeDocument/2006/relationships/image" Target="../media/image44.png"/><Relationship Id="rId10" Type="http://schemas.openxmlformats.org/officeDocument/2006/relationships/image" Target="../media/image6.png"/><Relationship Id="rId19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4765"/>
            <a:ext cx="12192001" cy="5423812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767476" y="1414765"/>
            <a:ext cx="11064306" cy="1105943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4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реализации </a:t>
            </a:r>
            <a:r>
              <a:rPr lang="ru-RU" sz="24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портфеля региональных проектов и приоритетных региональных проектов (программ) за 2021 год»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51BD7C-3470-42EC-8892-AEFB01D20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2DE4CD2-CFFA-4D5A-AD32-C7031B18F6C0}"/>
              </a:ext>
            </a:extLst>
          </p:cNvPr>
          <p:cNvSpPr txBox="1">
            <a:spLocks/>
          </p:cNvSpPr>
          <p:nvPr/>
        </p:nvSpPr>
        <p:spPr>
          <a:xfrm>
            <a:off x="5677319" y="770958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B081C0-2FB2-4C7C-A18D-D06CBD2A5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9" t="22679" r="14220" b="25014"/>
          <a:stretch/>
        </p:blipFill>
        <p:spPr>
          <a:xfrm>
            <a:off x="10017095" y="394288"/>
            <a:ext cx="1222872" cy="7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0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>
            <a:extLst>
              <a:ext uri="{FF2B5EF4-FFF2-40B4-BE49-F238E27FC236}">
                <a16:creationId xmlns:a16="http://schemas.microsoft.com/office/drawing/2014/main" id="{82F9CA3D-45D8-4DA4-B969-BC161B4940BA}"/>
              </a:ext>
            </a:extLst>
          </p:cNvPr>
          <p:cNvSpPr txBox="1"/>
          <p:nvPr/>
        </p:nvSpPr>
        <p:spPr>
          <a:xfrm>
            <a:off x="4991689" y="4764298"/>
            <a:ext cx="269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0"/>
              </a:spcBef>
              <a:tabLst>
                <a:tab pos="4946015" algn="l"/>
              </a:tabLst>
            </a:pPr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74,7%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A8D397-E6A7-4B79-97D5-3D500B28D40A}"/>
              </a:ext>
            </a:extLst>
          </p:cNvPr>
          <p:cNvSpPr txBox="1"/>
          <p:nvPr/>
        </p:nvSpPr>
        <p:spPr>
          <a:xfrm>
            <a:off x="5509459" y="1634781"/>
            <a:ext cx="2288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0"/>
              </a:spcBef>
              <a:tabLst>
                <a:tab pos="4946015" algn="l"/>
              </a:tabLst>
            </a:pPr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20,14%</a:t>
            </a:r>
          </a:p>
        </p:txBody>
      </p:sp>
      <p:pic>
        <p:nvPicPr>
          <p:cNvPr id="117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5D571C16-4ED5-43D8-8B79-26FBD885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78" y="5614070"/>
            <a:ext cx="405567" cy="4300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1" name="Параллелограмм 80">
            <a:extLst>
              <a:ext uri="{FF2B5EF4-FFF2-40B4-BE49-F238E27FC236}">
                <a16:creationId xmlns:a16="http://schemas.microsoft.com/office/drawing/2014/main" id="{23CA7F56-8DAE-4346-8B05-870F26E75CCF}"/>
              </a:ext>
            </a:extLst>
          </p:cNvPr>
          <p:cNvSpPr/>
          <p:nvPr/>
        </p:nvSpPr>
        <p:spPr>
          <a:xfrm>
            <a:off x="7684236" y="3344554"/>
            <a:ext cx="958206" cy="237338"/>
          </a:xfrm>
          <a:prstGeom prst="parallelogram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1</a:t>
            </a:r>
            <a:r>
              <a:rPr lang="ru-RU" altLang="ru-RU" sz="5600" dirty="0" smtClean="0">
                <a:solidFill>
                  <a:srgbClr val="F34840"/>
                </a:solidFill>
              </a:rPr>
              <a:t>0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E8DD363-DD71-41B8-861D-4E6B0CEC8482}"/>
              </a:ext>
            </a:extLst>
          </p:cNvPr>
          <p:cNvSpPr/>
          <p:nvPr/>
        </p:nvSpPr>
        <p:spPr>
          <a:xfrm>
            <a:off x="639786" y="1957576"/>
            <a:ext cx="2527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latin typeface="Arial"/>
                <a:cs typeface="Arial"/>
              </a:rPr>
              <a:t>благоустроенные общественные территорий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47413D-5886-4568-A427-AE92DD4CF001}"/>
              </a:ext>
            </a:extLst>
          </p:cNvPr>
          <p:cNvSpPr txBox="1"/>
          <p:nvPr/>
        </p:nvSpPr>
        <p:spPr>
          <a:xfrm>
            <a:off x="1267956" y="1612410"/>
            <a:ext cx="134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36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4BB8EDA5-C2FB-4585-9472-AD5E3455C5AF}"/>
              </a:ext>
            </a:extLst>
          </p:cNvPr>
          <p:cNvSpPr/>
          <p:nvPr/>
        </p:nvSpPr>
        <p:spPr>
          <a:xfrm>
            <a:off x="739161" y="1461180"/>
            <a:ext cx="9445223" cy="2899626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274472-404F-4CD2-A1BC-5F99CBABC278}"/>
              </a:ext>
            </a:extLst>
          </p:cNvPr>
          <p:cNvSpPr txBox="1"/>
          <p:nvPr/>
        </p:nvSpPr>
        <p:spPr>
          <a:xfrm>
            <a:off x="4367017" y="2736402"/>
            <a:ext cx="2846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dirty="0">
                <a:latin typeface="Arial"/>
                <a:cs typeface="Arial"/>
              </a:rPr>
              <a:t> более 200 млн. руб.</a:t>
            </a:r>
          </a:p>
        </p:txBody>
      </p:sp>
      <p:pic>
        <p:nvPicPr>
          <p:cNvPr id="2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9C8A37D0-9AAF-4766-906E-035F61CF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029" y="2678121"/>
            <a:ext cx="397368" cy="397368"/>
          </a:xfrm>
          <a:prstGeom prst="rect">
            <a:avLst/>
          </a:prstGeom>
          <a:noFill/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E04A8CC-121B-41DD-ACDC-F8E970A867DD}"/>
              </a:ext>
            </a:extLst>
          </p:cNvPr>
          <p:cNvSpPr/>
          <p:nvPr/>
        </p:nvSpPr>
        <p:spPr>
          <a:xfrm>
            <a:off x="2921502" y="1960442"/>
            <a:ext cx="2441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latin typeface="Arial"/>
                <a:cs typeface="Arial"/>
              </a:rPr>
              <a:t>благоустроенных дворовых территорий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201802-6D9F-401F-BE7A-960D28A11FDA}"/>
              </a:ext>
            </a:extLst>
          </p:cNvPr>
          <p:cNvSpPr txBox="1"/>
          <p:nvPr/>
        </p:nvSpPr>
        <p:spPr>
          <a:xfrm>
            <a:off x="3599647" y="1629138"/>
            <a:ext cx="119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75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CA6902-3663-41A2-BACF-AC59C47C8B20}"/>
              </a:ext>
            </a:extLst>
          </p:cNvPr>
          <p:cNvSpPr txBox="1"/>
          <p:nvPr/>
        </p:nvSpPr>
        <p:spPr>
          <a:xfrm>
            <a:off x="8716538" y="1612410"/>
            <a:ext cx="887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0"/>
              </a:spcBef>
              <a:tabLst>
                <a:tab pos="4946015" algn="l"/>
              </a:tabLst>
            </a:pPr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202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8FE247-07D1-4F8B-A6E7-3747E87CDDA6}"/>
              </a:ext>
            </a:extLst>
          </p:cNvPr>
          <p:cNvSpPr txBox="1"/>
          <p:nvPr/>
        </p:nvSpPr>
        <p:spPr>
          <a:xfrm>
            <a:off x="7927176" y="1939209"/>
            <a:ext cx="232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индекс качества городской среды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3C8C4F-1A9F-4D7F-8A46-92FDCBA44256}"/>
              </a:ext>
            </a:extLst>
          </p:cNvPr>
          <p:cNvSpPr txBox="1"/>
          <p:nvPr/>
        </p:nvSpPr>
        <p:spPr>
          <a:xfrm>
            <a:off x="859982" y="3378275"/>
            <a:ext cx="30390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>
                <a:latin typeface="Arial"/>
                <a:cs typeface="Arial"/>
              </a:rPr>
              <a:t>Всероссийский конкурс лучших проектов </a:t>
            </a:r>
            <a:r>
              <a:rPr lang="ru-RU" sz="1400" dirty="0">
                <a:latin typeface="Arial"/>
                <a:cs typeface="Arial"/>
              </a:rPr>
              <a:t>создания комфортной городской среды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0FF24F-9E84-4FBE-8534-783AEE6B41BA}"/>
              </a:ext>
            </a:extLst>
          </p:cNvPr>
          <p:cNvSpPr txBox="1"/>
          <p:nvPr/>
        </p:nvSpPr>
        <p:spPr>
          <a:xfrm>
            <a:off x="5888930" y="2393454"/>
            <a:ext cx="1619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/>
                <a:cs typeface="Arial"/>
              </a:rPr>
              <a:t>(67,5 тыс. жителей)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3DA0AB-A99C-4FB2-B050-57904D17EDE6}"/>
              </a:ext>
            </a:extLst>
          </p:cNvPr>
          <p:cNvSpPr txBox="1"/>
          <p:nvPr/>
        </p:nvSpPr>
        <p:spPr>
          <a:xfrm>
            <a:off x="5195837" y="1965015"/>
            <a:ext cx="31195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доля граждан, принявших участие в развитии городской среды 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75F5486-47CD-45DB-9E35-91D35479E8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4" t="1447" r="4718" b="-106"/>
          <a:stretch/>
        </p:blipFill>
        <p:spPr>
          <a:xfrm>
            <a:off x="9671156" y="1258764"/>
            <a:ext cx="3635136" cy="5352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DF65205-9192-40AC-9D6A-7172ADA8CA33}"/>
              </a:ext>
            </a:extLst>
          </p:cNvPr>
          <p:cNvSpPr txBox="1"/>
          <p:nvPr/>
        </p:nvSpPr>
        <p:spPr>
          <a:xfrm>
            <a:off x="10814658" y="5985592"/>
            <a:ext cx="12330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Валдай_ЦЕНТР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A2C6AE-D879-4889-93CC-B4476B7AE276}"/>
              </a:ext>
            </a:extLst>
          </p:cNvPr>
          <p:cNvSpPr txBox="1"/>
          <p:nvPr/>
        </p:nvSpPr>
        <p:spPr>
          <a:xfrm>
            <a:off x="710848" y="6040601"/>
            <a:ext cx="168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более </a:t>
            </a:r>
          </a:p>
          <a:p>
            <a:pPr algn="ctr"/>
            <a:r>
              <a:rPr lang="ru-RU" sz="1600" dirty="0">
                <a:latin typeface="Arial"/>
                <a:cs typeface="Arial"/>
              </a:rPr>
              <a:t>300 млн. руб.</a:t>
            </a:r>
            <a:endParaRPr lang="ru-RU" sz="16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D23AF85-CF92-4791-AEAE-60534FF8C60A}"/>
              </a:ext>
            </a:extLst>
          </p:cNvPr>
          <p:cNvSpPr txBox="1"/>
          <p:nvPr/>
        </p:nvSpPr>
        <p:spPr>
          <a:xfrm>
            <a:off x="805360" y="5120798"/>
            <a:ext cx="1515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объектов водоподготовки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7575A2C-3288-4E71-90DC-75A9DB11904E}"/>
              </a:ext>
            </a:extLst>
          </p:cNvPr>
          <p:cNvSpPr txBox="1"/>
          <p:nvPr/>
        </p:nvSpPr>
        <p:spPr>
          <a:xfrm>
            <a:off x="710978" y="4696022"/>
            <a:ext cx="1730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0"/>
              </a:spcBef>
              <a:tabLst>
                <a:tab pos="4946015" algn="l"/>
              </a:tabLst>
            </a:pPr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F48812DC-2BB1-4A99-9943-CF063037C641}"/>
              </a:ext>
            </a:extLst>
          </p:cNvPr>
          <p:cNvSpPr/>
          <p:nvPr/>
        </p:nvSpPr>
        <p:spPr>
          <a:xfrm>
            <a:off x="733852" y="4534407"/>
            <a:ext cx="9445222" cy="2178563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B22CB91-979B-4E89-A17D-1E8F223057E2}"/>
              </a:ext>
            </a:extLst>
          </p:cNvPr>
          <p:cNvSpPr txBox="1"/>
          <p:nvPr/>
        </p:nvSpPr>
        <p:spPr>
          <a:xfrm>
            <a:off x="2607248" y="4862254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д. Подберезье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D9F81-3361-48BA-B1D1-A45B625ABC7F}"/>
              </a:ext>
            </a:extLst>
          </p:cNvPr>
          <p:cNvSpPr txBox="1"/>
          <p:nvPr/>
        </p:nvSpPr>
        <p:spPr>
          <a:xfrm>
            <a:off x="2603480" y="5633036"/>
            <a:ext cx="1919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Старая Русса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B0B49C27-60B3-4ED5-AAE3-6EFF48CFCEB7}"/>
              </a:ext>
            </a:extLst>
          </p:cNvPr>
          <p:cNvSpPr/>
          <p:nvPr/>
        </p:nvSpPr>
        <p:spPr>
          <a:xfrm>
            <a:off x="7652150" y="3313930"/>
            <a:ext cx="10336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C530574-5DCE-4455-A0BD-0F01202FC87D}"/>
              </a:ext>
            </a:extLst>
          </p:cNvPr>
          <p:cNvSpPr txBox="1"/>
          <p:nvPr/>
        </p:nvSpPr>
        <p:spPr>
          <a:xfrm>
            <a:off x="6285858" y="3605600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Старая Русса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875D10-EC8B-4506-88B1-DF9B9809E821}"/>
              </a:ext>
            </a:extLst>
          </p:cNvPr>
          <p:cNvSpPr txBox="1"/>
          <p:nvPr/>
        </p:nvSpPr>
        <p:spPr>
          <a:xfrm>
            <a:off x="6219234" y="3808015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Малая Вишера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525BEDD-E6DF-4B12-879B-E1B5AA194FCC}"/>
              </a:ext>
            </a:extLst>
          </p:cNvPr>
          <p:cNvSpPr txBox="1"/>
          <p:nvPr/>
        </p:nvSpPr>
        <p:spPr>
          <a:xfrm>
            <a:off x="8163143" y="3809162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Холм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C36B992-4909-415A-9F24-252EE4F7F67B}"/>
              </a:ext>
            </a:extLst>
          </p:cNvPr>
          <p:cNvSpPr txBox="1"/>
          <p:nvPr/>
        </p:nvSpPr>
        <p:spPr>
          <a:xfrm>
            <a:off x="8071451" y="3585524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Валдай</a:t>
            </a:r>
          </a:p>
        </p:txBody>
      </p:sp>
      <p:sp>
        <p:nvSpPr>
          <p:cNvPr id="98" name="Параллелограмм 97">
            <a:extLst>
              <a:ext uri="{FF2B5EF4-FFF2-40B4-BE49-F238E27FC236}">
                <a16:creationId xmlns:a16="http://schemas.microsoft.com/office/drawing/2014/main" id="{60FE2F1B-1B58-4E6E-9B18-2258AD1A2670}"/>
              </a:ext>
            </a:extLst>
          </p:cNvPr>
          <p:cNvSpPr/>
          <p:nvPr/>
        </p:nvSpPr>
        <p:spPr>
          <a:xfrm>
            <a:off x="952020" y="1365384"/>
            <a:ext cx="4213708" cy="260888"/>
          </a:xfrm>
          <a:prstGeom prst="parallelogram">
            <a:avLst/>
          </a:prstGeom>
          <a:solidFill>
            <a:srgbClr val="45B97C"/>
          </a:solidFill>
          <a:ln>
            <a:solidFill>
              <a:srgbClr val="45B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B97C"/>
              </a:solidFill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84C30510-CD6A-4169-BC0B-B174B129BD83}"/>
              </a:ext>
            </a:extLst>
          </p:cNvPr>
          <p:cNvSpPr/>
          <p:nvPr/>
        </p:nvSpPr>
        <p:spPr>
          <a:xfrm>
            <a:off x="830308" y="1374123"/>
            <a:ext cx="4335420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Формирование комфортной городской среды</a:t>
            </a:r>
          </a:p>
        </p:txBody>
      </p:sp>
      <p:sp>
        <p:nvSpPr>
          <p:cNvPr id="107" name="Параллелограмм 106">
            <a:extLst>
              <a:ext uri="{FF2B5EF4-FFF2-40B4-BE49-F238E27FC236}">
                <a16:creationId xmlns:a16="http://schemas.microsoft.com/office/drawing/2014/main" id="{F122FA34-3AFA-45E9-AC13-78D6A133BCB5}"/>
              </a:ext>
            </a:extLst>
          </p:cNvPr>
          <p:cNvSpPr/>
          <p:nvPr/>
        </p:nvSpPr>
        <p:spPr>
          <a:xfrm>
            <a:off x="927477" y="4415568"/>
            <a:ext cx="1351320" cy="260888"/>
          </a:xfrm>
          <a:prstGeom prst="parallelogram">
            <a:avLst/>
          </a:prstGeom>
          <a:solidFill>
            <a:srgbClr val="45B97C"/>
          </a:solidFill>
          <a:ln>
            <a:solidFill>
              <a:srgbClr val="45B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B97C"/>
              </a:solidFill>
            </a:endParaRPr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AA33AA80-7F83-49B4-B907-E2A7A21A0A7D}"/>
              </a:ext>
            </a:extLst>
          </p:cNvPr>
          <p:cNvSpPr/>
          <p:nvPr/>
        </p:nvSpPr>
        <p:spPr>
          <a:xfrm>
            <a:off x="893453" y="4418501"/>
            <a:ext cx="1400934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Чистая вода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96155D8-17F6-4702-96BD-CC50FEC4CA10}"/>
              </a:ext>
            </a:extLst>
          </p:cNvPr>
          <p:cNvSpPr txBox="1"/>
          <p:nvPr/>
        </p:nvSpPr>
        <p:spPr>
          <a:xfrm>
            <a:off x="7482217" y="4750312"/>
            <a:ext cx="269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20"/>
              </a:spcBef>
              <a:tabLst>
                <a:tab pos="4946015" algn="l"/>
              </a:tabLst>
            </a:pPr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83%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72609C0-0B9E-437C-9799-45716722573D}"/>
              </a:ext>
            </a:extLst>
          </p:cNvPr>
          <p:cNvSpPr txBox="1"/>
          <p:nvPr/>
        </p:nvSpPr>
        <p:spPr>
          <a:xfrm>
            <a:off x="4854872" y="5257826"/>
            <a:ext cx="2780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доля граждан, обеспеченных качественной питьевой водой из систем централизованного водоснабжения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042F3A7-2840-4085-91B0-ADA5B7212BDB}"/>
              </a:ext>
            </a:extLst>
          </p:cNvPr>
          <p:cNvSpPr txBox="1"/>
          <p:nvPr/>
        </p:nvSpPr>
        <p:spPr>
          <a:xfrm>
            <a:off x="7597226" y="5269245"/>
            <a:ext cx="26341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доля городского населения, обеспеченного качественной питьевой водой из систем централизованного водоснабжения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524B18E-FF79-408B-AF9E-87E27616C4E6}"/>
              </a:ext>
            </a:extLst>
          </p:cNvPr>
          <p:cNvSpPr txBox="1"/>
          <p:nvPr/>
        </p:nvSpPr>
        <p:spPr>
          <a:xfrm>
            <a:off x="4367017" y="3808526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Сольцы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164AB0F-ED47-444C-8B8F-34B217E1C175}"/>
              </a:ext>
            </a:extLst>
          </p:cNvPr>
          <p:cNvSpPr txBox="1"/>
          <p:nvPr/>
        </p:nvSpPr>
        <p:spPr>
          <a:xfrm>
            <a:off x="4367017" y="3614543"/>
            <a:ext cx="18784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Боровичи</a:t>
            </a:r>
          </a:p>
        </p:txBody>
      </p:sp>
      <p:sp>
        <p:nvSpPr>
          <p:cNvPr id="127" name="Параллелограмм 126">
            <a:extLst>
              <a:ext uri="{FF2B5EF4-FFF2-40B4-BE49-F238E27FC236}">
                <a16:creationId xmlns:a16="http://schemas.microsoft.com/office/drawing/2014/main" id="{8C3BCE57-CA3E-42E6-B3EB-53B482CCDC1E}"/>
              </a:ext>
            </a:extLst>
          </p:cNvPr>
          <p:cNvSpPr/>
          <p:nvPr/>
        </p:nvSpPr>
        <p:spPr>
          <a:xfrm>
            <a:off x="4736752" y="3330320"/>
            <a:ext cx="958206" cy="237338"/>
          </a:xfrm>
          <a:prstGeom prst="parallelogram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475EEB78-76C3-4820-BACC-A638343F8C14}"/>
              </a:ext>
            </a:extLst>
          </p:cNvPr>
          <p:cNvSpPr/>
          <p:nvPr/>
        </p:nvSpPr>
        <p:spPr>
          <a:xfrm>
            <a:off x="4732450" y="3313930"/>
            <a:ext cx="10336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87391" y="4591435"/>
            <a:ext cx="1033695" cy="307777"/>
            <a:chOff x="3205028" y="4750542"/>
            <a:chExt cx="1033695" cy="307777"/>
          </a:xfrm>
        </p:grpSpPr>
        <p:sp>
          <p:nvSpPr>
            <p:cNvPr id="131" name="Параллелограмм 130">
              <a:extLst>
                <a:ext uri="{FF2B5EF4-FFF2-40B4-BE49-F238E27FC236}">
                  <a16:creationId xmlns:a16="http://schemas.microsoft.com/office/drawing/2014/main" id="{9A49BD3C-36C6-4C5E-8C20-71220E7C3AE3}"/>
                </a:ext>
              </a:extLst>
            </p:cNvPr>
            <p:cNvSpPr/>
            <p:nvPr/>
          </p:nvSpPr>
          <p:spPr>
            <a:xfrm>
              <a:off x="3226058" y="4777235"/>
              <a:ext cx="958206" cy="237338"/>
            </a:xfrm>
            <a:prstGeom prst="parallelogram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1B82FCB7-B2D2-4FE7-9605-7CAB2D22084C}"/>
                </a:ext>
              </a:extLst>
            </p:cNvPr>
            <p:cNvSpPr/>
            <p:nvPr/>
          </p:nvSpPr>
          <p:spPr>
            <a:xfrm>
              <a:off x="3205028" y="4750542"/>
              <a:ext cx="10336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 год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260963" y="5411490"/>
            <a:ext cx="1033695" cy="307777"/>
            <a:chOff x="2867470" y="5129164"/>
            <a:chExt cx="1033695" cy="307777"/>
          </a:xfrm>
        </p:grpSpPr>
        <p:sp>
          <p:nvSpPr>
            <p:cNvPr id="133" name="Параллелограмм 132">
              <a:extLst>
                <a:ext uri="{FF2B5EF4-FFF2-40B4-BE49-F238E27FC236}">
                  <a16:creationId xmlns:a16="http://schemas.microsoft.com/office/drawing/2014/main" id="{162FC8E8-6050-470A-8D68-558F51625971}"/>
                </a:ext>
              </a:extLst>
            </p:cNvPr>
            <p:cNvSpPr/>
            <p:nvPr/>
          </p:nvSpPr>
          <p:spPr>
            <a:xfrm>
              <a:off x="2899556" y="5159788"/>
              <a:ext cx="958206" cy="237338"/>
            </a:xfrm>
            <a:prstGeom prst="parallelogram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95144BF2-5E27-4E0F-8537-77AF053E6257}"/>
                </a:ext>
              </a:extLst>
            </p:cNvPr>
            <p:cNvSpPr/>
            <p:nvPr/>
          </p:nvSpPr>
          <p:spPr>
            <a:xfrm>
              <a:off x="2867470" y="5129164"/>
              <a:ext cx="10336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 год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5D4D9F81-3361-48BA-B1D1-A45B625ABC7F}"/>
              </a:ext>
            </a:extLst>
          </p:cNvPr>
          <p:cNvSpPr txBox="1"/>
          <p:nvPr/>
        </p:nvSpPr>
        <p:spPr>
          <a:xfrm>
            <a:off x="2603481" y="6166504"/>
            <a:ext cx="1919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Сольцы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107AFB-6552-4FDB-BEAF-34A6208DCF55}"/>
              </a:ext>
            </a:extLst>
          </p:cNvPr>
          <p:cNvSpPr txBox="1"/>
          <p:nvPr/>
        </p:nvSpPr>
        <p:spPr>
          <a:xfrm>
            <a:off x="2603480" y="6415481"/>
            <a:ext cx="19198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Пестово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3255305" y="5956069"/>
            <a:ext cx="1033695" cy="307777"/>
            <a:chOff x="2867470" y="5129164"/>
            <a:chExt cx="1033695" cy="307777"/>
          </a:xfrm>
        </p:grpSpPr>
        <p:sp>
          <p:nvSpPr>
            <p:cNvPr id="74" name="Параллелограмм 73">
              <a:extLst>
                <a:ext uri="{FF2B5EF4-FFF2-40B4-BE49-F238E27FC236}">
                  <a16:creationId xmlns:a16="http://schemas.microsoft.com/office/drawing/2014/main" id="{162FC8E8-6050-470A-8D68-558F51625971}"/>
                </a:ext>
              </a:extLst>
            </p:cNvPr>
            <p:cNvSpPr/>
            <p:nvPr/>
          </p:nvSpPr>
          <p:spPr>
            <a:xfrm>
              <a:off x="2899556" y="5159788"/>
              <a:ext cx="958206" cy="237338"/>
            </a:xfrm>
            <a:prstGeom prst="parallelogram">
              <a:avLst/>
            </a:prstGeom>
            <a:solidFill>
              <a:schemeClr val="bg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95144BF2-5E27-4E0F-8537-77AF053E6257}"/>
                </a:ext>
              </a:extLst>
            </p:cNvPr>
            <p:cNvSpPr/>
            <p:nvPr/>
          </p:nvSpPr>
          <p:spPr>
            <a:xfrm>
              <a:off x="2867470" y="5129164"/>
              <a:ext cx="10336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 год</a:t>
              </a:r>
              <a:endParaRPr lang="ru-RU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606107" y="5096940"/>
            <a:ext cx="19888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Малая Вишера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6811614" y="4732543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(100%)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9078912" y="4729935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(100%)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711612" y="4732692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(100%)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04" y="-75848"/>
            <a:ext cx="1385087" cy="13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3CF376E2-A4E2-40B0-A607-D78DAD31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93" y="6012075"/>
            <a:ext cx="405567" cy="4300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291CF17B-922E-443B-B88E-3875EAFEDC8C}"/>
              </a:ext>
            </a:extLst>
          </p:cNvPr>
          <p:cNvSpPr/>
          <p:nvPr/>
        </p:nvSpPr>
        <p:spPr>
          <a:xfrm>
            <a:off x="759000" y="4723181"/>
            <a:ext cx="10945320" cy="1730484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F68E56-3FB0-4219-9783-FFFC178E83AB}"/>
              </a:ext>
            </a:extLst>
          </p:cNvPr>
          <p:cNvSpPr txBox="1"/>
          <p:nvPr/>
        </p:nvSpPr>
        <p:spPr>
          <a:xfrm>
            <a:off x="1328692" y="5501314"/>
            <a:ext cx="18494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объем жилищного строительства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E4A3EE-EA52-4CE7-A0A9-A2D1FEB8726B}"/>
              </a:ext>
            </a:extLst>
          </p:cNvPr>
          <p:cNvSpPr txBox="1"/>
          <p:nvPr/>
        </p:nvSpPr>
        <p:spPr>
          <a:xfrm>
            <a:off x="1822547" y="4916771"/>
            <a:ext cx="788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307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4C5E75-61CE-46A4-B5C8-A47D1BAB531D}"/>
              </a:ext>
            </a:extLst>
          </p:cNvPr>
          <p:cNvSpPr txBox="1"/>
          <p:nvPr/>
        </p:nvSpPr>
        <p:spPr>
          <a:xfrm>
            <a:off x="1506406" y="5292291"/>
            <a:ext cx="1780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34840"/>
                </a:solidFill>
                <a:latin typeface="Arial"/>
                <a:cs typeface="Arial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</a:rPr>
              <a:t>тыс. кв. метров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ECFCAD-DFAE-47AE-BA83-086610906582}"/>
              </a:ext>
            </a:extLst>
          </p:cNvPr>
          <p:cNvSpPr txBox="1"/>
          <p:nvPr/>
        </p:nvSpPr>
        <p:spPr>
          <a:xfrm>
            <a:off x="6089883" y="5306716"/>
            <a:ext cx="20964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/>
                <a:cs typeface="Arial"/>
              </a:defRPr>
            </a:lvl1pPr>
          </a:lstStyle>
          <a:p>
            <a:r>
              <a:rPr lang="ru-RU" dirty="0"/>
              <a:t>количество предоставленных ипотечных кредитов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AD9EC7-36C9-4357-AE21-24A10DED61A0}"/>
              </a:ext>
            </a:extLst>
          </p:cNvPr>
          <p:cNvSpPr txBox="1"/>
          <p:nvPr/>
        </p:nvSpPr>
        <p:spPr>
          <a:xfrm>
            <a:off x="5907096" y="4938572"/>
            <a:ext cx="2336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7 446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1B45EA-40F8-48B6-9BD1-971BA0775EDC}"/>
              </a:ext>
            </a:extLst>
          </p:cNvPr>
          <p:cNvSpPr txBox="1"/>
          <p:nvPr/>
        </p:nvSpPr>
        <p:spPr>
          <a:xfrm>
            <a:off x="3698846" y="5321040"/>
            <a:ext cx="2027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процентная ставка по ипотечному кредиту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B618B7A-E73E-4057-BB05-8211FBF9E154}"/>
              </a:ext>
            </a:extLst>
          </p:cNvPr>
          <p:cNvSpPr txBox="1"/>
          <p:nvPr/>
        </p:nvSpPr>
        <p:spPr>
          <a:xfrm>
            <a:off x="3580895" y="4931931"/>
            <a:ext cx="2253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7,97%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026253-5727-4AB0-B092-D2534A9BC883}"/>
              </a:ext>
            </a:extLst>
          </p:cNvPr>
          <p:cNvSpPr txBox="1"/>
          <p:nvPr/>
        </p:nvSpPr>
        <p:spPr>
          <a:xfrm>
            <a:off x="8305292" y="5321040"/>
            <a:ext cx="2698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/>
                <a:cs typeface="Arial"/>
              </a:defRPr>
            </a:lvl1pPr>
          </a:lstStyle>
          <a:p>
            <a:r>
              <a:rPr lang="ru-RU" dirty="0"/>
              <a:t>количество предоставленных ипотечных кредитов с государственной поддержкой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8FB188-5883-409D-A1BC-BDD99404E0EF}"/>
              </a:ext>
            </a:extLst>
          </p:cNvPr>
          <p:cNvSpPr txBox="1"/>
          <p:nvPr/>
        </p:nvSpPr>
        <p:spPr>
          <a:xfrm>
            <a:off x="8871795" y="4940641"/>
            <a:ext cx="1738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175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EFE5E0-D9D0-4ABA-9CC5-27D490FC4C49}"/>
              </a:ext>
            </a:extLst>
          </p:cNvPr>
          <p:cNvSpPr txBox="1"/>
          <p:nvPr/>
        </p:nvSpPr>
        <p:spPr>
          <a:xfrm>
            <a:off x="5310726" y="6115111"/>
            <a:ext cx="906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latin typeface="Arial"/>
                <a:cs typeface="Arial"/>
              </a:rPr>
              <a:t>65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52EFAB-C86C-4785-96BF-968D817BEB1B}"/>
              </a:ext>
            </a:extLst>
          </p:cNvPr>
          <p:cNvSpPr txBox="1"/>
          <p:nvPr/>
        </p:nvSpPr>
        <p:spPr>
          <a:xfrm>
            <a:off x="5633151" y="6132605"/>
            <a:ext cx="1730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млн. рублей</a:t>
            </a:r>
            <a:endParaRPr lang="ru-RU" sz="1600" dirty="0"/>
          </a:p>
        </p:txBody>
      </p:sp>
      <p:sp>
        <p:nvSpPr>
          <p:cNvPr id="106" name="Параллелограмм 105">
            <a:extLst>
              <a:ext uri="{FF2B5EF4-FFF2-40B4-BE49-F238E27FC236}">
                <a16:creationId xmlns:a16="http://schemas.microsoft.com/office/drawing/2014/main" id="{52187EFE-FA9A-45D3-9D2B-9942AF33EC6D}"/>
              </a:ext>
            </a:extLst>
          </p:cNvPr>
          <p:cNvSpPr/>
          <p:nvPr/>
        </p:nvSpPr>
        <p:spPr>
          <a:xfrm>
            <a:off x="1136912" y="4665283"/>
            <a:ext cx="1837497" cy="260888"/>
          </a:xfrm>
          <a:prstGeom prst="parallelogram">
            <a:avLst/>
          </a:prstGeom>
          <a:solidFill>
            <a:srgbClr val="45B97C"/>
          </a:solidFill>
          <a:ln>
            <a:solidFill>
              <a:srgbClr val="45B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B97C"/>
              </a:solidFill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0963BD38-8993-4436-BFCA-EF38FFD0135D}"/>
              </a:ext>
            </a:extLst>
          </p:cNvPr>
          <p:cNvSpPr/>
          <p:nvPr/>
        </p:nvSpPr>
        <p:spPr>
          <a:xfrm>
            <a:off x="1136912" y="4657341"/>
            <a:ext cx="1921947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Жилье и ипотека</a:t>
            </a:r>
          </a:p>
        </p:txBody>
      </p:sp>
      <p:pic>
        <p:nvPicPr>
          <p:cNvPr id="47" name="Picture 4" descr="дом, дом значок">
            <a:extLst>
              <a:ext uri="{FF2B5EF4-FFF2-40B4-BE49-F238E27FC236}">
                <a16:creationId xmlns:a16="http://schemas.microsoft.com/office/drawing/2014/main" id="{28E69F79-B0EA-410F-BF60-437ECD6F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159" y="4551398"/>
            <a:ext cx="487833" cy="48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1D2A271-252B-494B-9109-777834DB494A}"/>
              </a:ext>
            </a:extLst>
          </p:cNvPr>
          <p:cNvSpPr txBox="1"/>
          <p:nvPr/>
        </p:nvSpPr>
        <p:spPr>
          <a:xfrm>
            <a:off x="3959070" y="1735888"/>
            <a:ext cx="45173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latin typeface="Arial" panose="020B0604020202020204" pitchFamily="34" charset="0"/>
              </a:rPr>
              <a:t>Р</a:t>
            </a:r>
            <a:r>
              <a:rPr lang="ru-RU" sz="1600" i="0" dirty="0">
                <a:effectLst/>
                <a:latin typeface="Arial" panose="020B0604020202020204" pitchFamily="34" charset="0"/>
              </a:rPr>
              <a:t>егиональная адресная программа </a:t>
            </a:r>
            <a:r>
              <a:rPr lang="ru-RU" sz="1600" dirty="0">
                <a:latin typeface="Arial" panose="020B0604020202020204" pitchFamily="34" charset="0"/>
              </a:rPr>
              <a:t>«</a:t>
            </a:r>
            <a:r>
              <a:rPr lang="ru-RU" sz="1600" i="0" dirty="0">
                <a:effectLst/>
                <a:latin typeface="Arial" panose="020B0604020202020204" pitchFamily="34" charset="0"/>
              </a:rPr>
              <a:t>Переселение граждан, проживающих на территории Новгородской области, из аварийного жилищного фонда </a:t>
            </a:r>
          </a:p>
          <a:p>
            <a:pPr fontAlgn="base"/>
            <a:r>
              <a:rPr lang="ru-RU" sz="1600" i="0" dirty="0">
                <a:effectLst/>
                <a:latin typeface="Arial" panose="020B0604020202020204" pitchFamily="34" charset="0"/>
              </a:rPr>
              <a:t>в </a:t>
            </a:r>
            <a:r>
              <a:rPr lang="ru-RU" sz="1600" b="1" i="0" dirty="0">
                <a:effectLst/>
                <a:latin typeface="Arial" panose="020B0604020202020204" pitchFamily="34" charset="0"/>
              </a:rPr>
              <a:t>2019 - 2025 годах</a:t>
            </a:r>
            <a:r>
              <a:rPr lang="ru-RU" sz="1600" i="0" dirty="0">
                <a:effectLst/>
                <a:latin typeface="Arial" panose="020B0604020202020204" pitchFamily="34" charset="0"/>
              </a:rPr>
              <a:t>»</a:t>
            </a:r>
          </a:p>
        </p:txBody>
      </p:sp>
      <p:pic>
        <p:nvPicPr>
          <p:cNvPr id="5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3D0E343C-A516-4850-BD64-A2B0C3396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512" y="3540968"/>
            <a:ext cx="405567" cy="4300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A306E984-3784-46E4-BED2-83B23236B846}"/>
              </a:ext>
            </a:extLst>
          </p:cNvPr>
          <p:cNvSpPr/>
          <p:nvPr/>
        </p:nvSpPr>
        <p:spPr>
          <a:xfrm>
            <a:off x="741961" y="1685322"/>
            <a:ext cx="10951497" cy="2679294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9E316C-A9FD-46F1-AFAD-ABE4470E138F}"/>
              </a:ext>
            </a:extLst>
          </p:cNvPr>
          <p:cNvSpPr txBox="1"/>
          <p:nvPr/>
        </p:nvSpPr>
        <p:spPr>
          <a:xfrm>
            <a:off x="1522373" y="2002439"/>
            <a:ext cx="163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960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5ECE6D0-3C0D-4995-BF5D-8CA2AD3C37DC}"/>
              </a:ext>
            </a:extLst>
          </p:cNvPr>
          <p:cNvSpPr txBox="1"/>
          <p:nvPr/>
        </p:nvSpPr>
        <p:spPr>
          <a:xfrm>
            <a:off x="1231173" y="2733407"/>
            <a:ext cx="217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16,41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EA0437-439D-42D5-863C-EA948B5ADDF0}"/>
              </a:ext>
            </a:extLst>
          </p:cNvPr>
          <p:cNvSpPr txBox="1"/>
          <p:nvPr/>
        </p:nvSpPr>
        <p:spPr>
          <a:xfrm>
            <a:off x="1623300" y="3096426"/>
            <a:ext cx="1780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34840"/>
                </a:solidFill>
                <a:latin typeface="Arial"/>
                <a:cs typeface="Arial"/>
              </a:defRPr>
            </a:lvl1pPr>
          </a:lstStyle>
          <a:p>
            <a:r>
              <a:rPr lang="ru-RU" b="0" dirty="0">
                <a:solidFill>
                  <a:schemeClr val="tx1"/>
                </a:solidFill>
              </a:rPr>
              <a:t>тыс. кв. метров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477266-7F9E-42D4-980B-1D91E1A171B5}"/>
              </a:ext>
            </a:extLst>
          </p:cNvPr>
          <p:cNvSpPr txBox="1"/>
          <p:nvPr/>
        </p:nvSpPr>
        <p:spPr>
          <a:xfrm>
            <a:off x="1848709" y="2333899"/>
            <a:ext cx="1129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34840"/>
                </a:solidFill>
                <a:latin typeface="Arial"/>
                <a:cs typeface="Arial"/>
              </a:defRPr>
            </a:lvl1pPr>
          </a:lstStyle>
          <a:p>
            <a:r>
              <a:rPr lang="ru-RU" b="0" dirty="0">
                <a:solidFill>
                  <a:schemeClr val="tx1"/>
                </a:solidFill>
              </a:rPr>
              <a:t>человек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698156" y="3621808"/>
            <a:ext cx="960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latin typeface="Arial"/>
                <a:cs typeface="Arial"/>
              </a:rPr>
              <a:t>294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E756EA-23CC-4D7D-91E7-D80E7A2F9E14}"/>
              </a:ext>
            </a:extLst>
          </p:cNvPr>
          <p:cNvSpPr txBox="1"/>
          <p:nvPr/>
        </p:nvSpPr>
        <p:spPr>
          <a:xfrm>
            <a:off x="2123658" y="3601660"/>
            <a:ext cx="1832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млн</a:t>
            </a:r>
            <a:r>
              <a:rPr lang="ru-RU" dirty="0">
                <a:latin typeface="Arial"/>
                <a:cs typeface="Arial"/>
              </a:rPr>
              <a:t>. </a:t>
            </a:r>
            <a:r>
              <a:rPr lang="ru-RU" sz="1600" dirty="0">
                <a:latin typeface="Arial"/>
                <a:cs typeface="Arial"/>
              </a:rPr>
              <a:t>рублей</a:t>
            </a:r>
            <a:endParaRPr lang="ru-RU" dirty="0"/>
          </a:p>
        </p:txBody>
      </p:sp>
      <p:sp>
        <p:nvSpPr>
          <p:cNvPr id="73" name="Параллелограмм 72">
            <a:extLst>
              <a:ext uri="{FF2B5EF4-FFF2-40B4-BE49-F238E27FC236}">
                <a16:creationId xmlns:a16="http://schemas.microsoft.com/office/drawing/2014/main" id="{E5EE82DA-D2B8-4914-8011-9560E3F701C8}"/>
              </a:ext>
            </a:extLst>
          </p:cNvPr>
          <p:cNvSpPr/>
          <p:nvPr/>
        </p:nvSpPr>
        <p:spPr>
          <a:xfrm>
            <a:off x="1081443" y="1600951"/>
            <a:ext cx="2857350" cy="260888"/>
          </a:xfrm>
          <a:prstGeom prst="parallelogram">
            <a:avLst/>
          </a:prstGeom>
          <a:solidFill>
            <a:srgbClr val="45B97C"/>
          </a:solidFill>
          <a:ln>
            <a:solidFill>
              <a:srgbClr val="45B9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5B97C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390E61-FF53-4EF4-981E-7524B50A2186}"/>
              </a:ext>
            </a:extLst>
          </p:cNvPr>
          <p:cNvSpPr/>
          <p:nvPr/>
        </p:nvSpPr>
        <p:spPr>
          <a:xfrm>
            <a:off x="1014322" y="1601288"/>
            <a:ext cx="2944748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Расселение аварийного жилья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777CA96-5CA6-4649-ADBF-A34E8CCC4FB0}"/>
              </a:ext>
            </a:extLst>
          </p:cNvPr>
          <p:cNvSpPr txBox="1"/>
          <p:nvPr/>
        </p:nvSpPr>
        <p:spPr>
          <a:xfrm>
            <a:off x="4397872" y="3359232"/>
            <a:ext cx="118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1506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F112CF6-18BC-4D0E-A5FE-062AC90EBDE9}"/>
              </a:ext>
            </a:extLst>
          </p:cNvPr>
          <p:cNvSpPr txBox="1"/>
          <p:nvPr/>
        </p:nvSpPr>
        <p:spPr>
          <a:xfrm>
            <a:off x="6035778" y="3359673"/>
            <a:ext cx="1348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5B97C"/>
                </a:solidFill>
                <a:latin typeface="Arial"/>
                <a:cs typeface="Arial"/>
              </a:rPr>
              <a:t>25,46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83BE7F3-8519-401F-A9BA-F6EC3CA99FB2}"/>
              </a:ext>
            </a:extLst>
          </p:cNvPr>
          <p:cNvSpPr txBox="1"/>
          <p:nvPr/>
        </p:nvSpPr>
        <p:spPr>
          <a:xfrm>
            <a:off x="5918422" y="3700565"/>
            <a:ext cx="1780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34840"/>
                </a:solidFill>
                <a:latin typeface="Arial"/>
                <a:cs typeface="Arial"/>
              </a:defRPr>
            </a:lvl1pPr>
          </a:lstStyle>
          <a:p>
            <a:r>
              <a:rPr lang="ru-RU" b="0" dirty="0">
                <a:solidFill>
                  <a:schemeClr val="tx1"/>
                </a:solidFill>
              </a:rPr>
              <a:t>тыс. кв. метров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E921C39-8F22-4664-B5FC-85B8AE8DF20D}"/>
              </a:ext>
            </a:extLst>
          </p:cNvPr>
          <p:cNvSpPr txBox="1"/>
          <p:nvPr/>
        </p:nvSpPr>
        <p:spPr>
          <a:xfrm>
            <a:off x="4562904" y="3700565"/>
            <a:ext cx="11294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F34840"/>
                </a:solidFill>
                <a:latin typeface="Arial"/>
                <a:cs typeface="Arial"/>
              </a:defRPr>
            </a:lvl1pPr>
          </a:lstStyle>
          <a:p>
            <a:r>
              <a:rPr lang="ru-RU" b="0" dirty="0">
                <a:solidFill>
                  <a:schemeClr val="tx1"/>
                </a:solidFill>
              </a:rPr>
              <a:t>человек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953888-F19E-44E9-B044-85A97B42F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2308" y="2769002"/>
            <a:ext cx="420816" cy="419405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11F3A29-3DA6-48CE-A357-7C6653475438}"/>
              </a:ext>
            </a:extLst>
          </p:cNvPr>
          <p:cNvSpPr txBox="1"/>
          <p:nvPr/>
        </p:nvSpPr>
        <p:spPr>
          <a:xfrm>
            <a:off x="6195366" y="2750444"/>
            <a:ext cx="176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5B97C"/>
                </a:solidFill>
                <a:latin typeface="Arial"/>
                <a:cs typeface="Arial"/>
              </a:rPr>
              <a:t>2023 год</a:t>
            </a: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CCE29D4-E955-4CE2-AC65-9C94C5BE07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727"/>
          <a:stretch/>
        </p:blipFill>
        <p:spPr>
          <a:xfrm>
            <a:off x="8153360" y="1685322"/>
            <a:ext cx="3607219" cy="267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41763F5-FC9F-400E-8D9D-FFF6156B257A}"/>
              </a:ext>
            </a:extLst>
          </p:cNvPr>
          <p:cNvSpPr txBox="1"/>
          <p:nvPr/>
        </p:nvSpPr>
        <p:spPr>
          <a:xfrm>
            <a:off x="8833268" y="3952653"/>
            <a:ext cx="257631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Окуловский муниципальный район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2486696" y="4946182"/>
            <a:ext cx="1054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(118%)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5105672" y="4930968"/>
            <a:ext cx="10549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(110%)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7459343" y="4926171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(139%)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0006597" y="5001156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(105%)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2611137" y="2002575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(137%)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2739042" y="2755254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45B97C"/>
                </a:solidFill>
                <a:latin typeface="Arial"/>
                <a:cs typeface="Arial"/>
              </a:rPr>
              <a:t>(130%)</a:t>
            </a:r>
            <a:endParaRPr lang="ru-RU" dirty="0">
              <a:solidFill>
                <a:srgbClr val="45B97C"/>
              </a:solidFill>
              <a:latin typeface="Arial"/>
              <a:cs typeface="Arial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04" y="-75848"/>
            <a:ext cx="1385087" cy="13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78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56C93F0-C7F3-46FF-ACF7-BD05BF9E1D7F}"/>
              </a:ext>
            </a:extLst>
          </p:cNvPr>
          <p:cNvSpPr txBox="1"/>
          <p:nvPr/>
        </p:nvSpPr>
        <p:spPr>
          <a:xfrm>
            <a:off x="4109076" y="3848166"/>
            <a:ext cx="3116510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приобретена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A2046A1-6337-402B-B451-5D5CE286903D}"/>
              </a:ext>
            </a:extLst>
          </p:cNvPr>
          <p:cNvSpPr/>
          <p:nvPr/>
        </p:nvSpPr>
        <p:spPr>
          <a:xfrm>
            <a:off x="867782" y="1414558"/>
            <a:ext cx="10862664" cy="2138539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4BFA14B-1FDA-48EF-9E24-83182779459D}"/>
              </a:ext>
            </a:extLst>
          </p:cNvPr>
          <p:cNvSpPr txBox="1"/>
          <p:nvPr/>
        </p:nvSpPr>
        <p:spPr>
          <a:xfrm>
            <a:off x="999781" y="1975840"/>
            <a:ext cx="2704421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86,1%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CA9870-11BD-4F5E-8DBF-8119AC2F91FA}"/>
              </a:ext>
            </a:extLst>
          </p:cNvPr>
          <p:cNvSpPr txBox="1"/>
          <p:nvPr/>
        </p:nvSpPr>
        <p:spPr>
          <a:xfrm>
            <a:off x="925651" y="2441278"/>
            <a:ext cx="2597493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доля, направленных на захоронение ТКО, в том числе прошедших обработку (сортировку), в общей массе образованных ТКО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1197FA-E73F-4561-90E3-ED83E20E8ABB}"/>
              </a:ext>
            </a:extLst>
          </p:cNvPr>
          <p:cNvSpPr txBox="1"/>
          <p:nvPr/>
        </p:nvSpPr>
        <p:spPr>
          <a:xfrm>
            <a:off x="4182359" y="1975840"/>
            <a:ext cx="1462020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63,4%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0DCA26B-C45F-4381-9B31-AA1AAA2A6B32}"/>
              </a:ext>
            </a:extLst>
          </p:cNvPr>
          <p:cNvSpPr txBox="1"/>
          <p:nvPr/>
        </p:nvSpPr>
        <p:spPr>
          <a:xfrm>
            <a:off x="3778332" y="2436948"/>
            <a:ext cx="2180996" cy="11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 ТКО, направленных на обработку (сортировку), в общей массе образованных ТКО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5B6E932-7787-4579-8AF1-A49A014904C2}"/>
              </a:ext>
            </a:extLst>
          </p:cNvPr>
          <p:cNvSpPr txBox="1"/>
          <p:nvPr/>
        </p:nvSpPr>
        <p:spPr>
          <a:xfrm>
            <a:off x="6243088" y="1982140"/>
            <a:ext cx="2304918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100 %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B998D50-F567-4631-9A41-4C711868CADF}"/>
              </a:ext>
            </a:extLst>
          </p:cNvPr>
          <p:cNvSpPr txBox="1"/>
          <p:nvPr/>
        </p:nvSpPr>
        <p:spPr>
          <a:xfrm>
            <a:off x="6348809" y="2441373"/>
            <a:ext cx="2026968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 населения, охваченного услугой по обращению с ТКО</a:t>
            </a:r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DD49D004-FDB0-4040-94E2-1BA44655C218}"/>
              </a:ext>
            </a:extLst>
          </p:cNvPr>
          <p:cNvSpPr/>
          <p:nvPr/>
        </p:nvSpPr>
        <p:spPr>
          <a:xfrm>
            <a:off x="883571" y="3671735"/>
            <a:ext cx="3605974" cy="298518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F0EA33-9A95-4545-89ED-BB9D6F029D22}"/>
              </a:ext>
            </a:extLst>
          </p:cNvPr>
          <p:cNvSpPr txBox="1"/>
          <p:nvPr/>
        </p:nvSpPr>
        <p:spPr>
          <a:xfrm>
            <a:off x="1023102" y="3892239"/>
            <a:ext cx="3806440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b="1" dirty="0">
                <a:solidFill>
                  <a:srgbClr val="87C879"/>
                </a:solidFill>
                <a:latin typeface="Arial"/>
                <a:cs typeface="Arial"/>
              </a:rPr>
              <a:t>Рекультивация санкционированной свалки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C7D6EF-B57F-485F-A0BA-FA751EB45530}"/>
              </a:ext>
            </a:extLst>
          </p:cNvPr>
          <p:cNvSpPr txBox="1"/>
          <p:nvPr/>
        </p:nvSpPr>
        <p:spPr>
          <a:xfrm>
            <a:off x="1023102" y="4510870"/>
            <a:ext cx="311651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твердых бытовых отходов в урочище «Исаков Хутор» вблизи </a:t>
            </a:r>
          </a:p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д. Тушино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9FC48-9403-4342-A1F6-EB2FF5985675}"/>
              </a:ext>
            </a:extLst>
          </p:cNvPr>
          <p:cNvSpPr txBox="1"/>
          <p:nvPr/>
        </p:nvSpPr>
        <p:spPr>
          <a:xfrm>
            <a:off x="867782" y="5348803"/>
            <a:ext cx="2952028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14,9</a:t>
            </a:r>
            <a:r>
              <a:rPr lang="ru-RU" sz="2400" b="1" dirty="0">
                <a:solidFill>
                  <a:srgbClr val="87C879"/>
                </a:solidFill>
                <a:latin typeface="Arial"/>
                <a:cs typeface="Arial"/>
              </a:rPr>
              <a:t> </a:t>
            </a:r>
            <a:r>
              <a:rPr lang="ru-RU" b="1" dirty="0">
                <a:solidFill>
                  <a:srgbClr val="87C879"/>
                </a:solidFill>
                <a:latin typeface="Arial"/>
                <a:cs typeface="Arial"/>
              </a:rPr>
              <a:t>тысяч человек</a:t>
            </a:r>
            <a:endParaRPr lang="ru-RU" sz="2400" b="1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822CB1-4E72-4B53-8B71-F27D035FEE6F}"/>
              </a:ext>
            </a:extLst>
          </p:cNvPr>
          <p:cNvSpPr txBox="1"/>
          <p:nvPr/>
        </p:nvSpPr>
        <p:spPr>
          <a:xfrm>
            <a:off x="999781" y="5835848"/>
            <a:ext cx="311651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численность населения, качество жизни которого улучшится в связи с ликвидацией свалки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37199A1-8CB9-452C-B5EC-014F6BBCD0A4}"/>
              </a:ext>
            </a:extLst>
          </p:cNvPr>
          <p:cNvSpPr/>
          <p:nvPr/>
        </p:nvSpPr>
        <p:spPr>
          <a:xfrm>
            <a:off x="4829542" y="3671736"/>
            <a:ext cx="6900904" cy="298518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724E0C-A81D-419A-9DE7-B62B0BF1B12B}"/>
              </a:ext>
            </a:extLst>
          </p:cNvPr>
          <p:cNvSpPr txBox="1"/>
          <p:nvPr/>
        </p:nvSpPr>
        <p:spPr>
          <a:xfrm>
            <a:off x="5901550" y="3734354"/>
            <a:ext cx="223437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51 </a:t>
            </a:r>
            <a:r>
              <a:rPr lang="ru-RU" sz="2000" b="1" dirty="0">
                <a:solidFill>
                  <a:srgbClr val="87C879"/>
                </a:solidFill>
                <a:latin typeface="Arial"/>
                <a:cs typeface="Arial"/>
              </a:rPr>
              <a:t>единица</a:t>
            </a:r>
            <a:endParaRPr lang="ru-RU" sz="2800" b="1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AE4110-CA63-4B18-8543-9D9A3411BD38}"/>
              </a:ext>
            </a:extLst>
          </p:cNvPr>
          <p:cNvSpPr txBox="1"/>
          <p:nvPr/>
        </p:nvSpPr>
        <p:spPr>
          <a:xfrm>
            <a:off x="7815895" y="3751133"/>
            <a:ext cx="3394568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лесохозяйственной и </a:t>
            </a:r>
            <a:r>
              <a:rPr lang="ru-RU" sz="1400" dirty="0" err="1">
                <a:latin typeface="Arial"/>
                <a:cs typeface="Arial"/>
              </a:rPr>
              <a:t>лесопожарной</a:t>
            </a:r>
            <a:r>
              <a:rPr lang="ru-RU" sz="1400" dirty="0">
                <a:latin typeface="Arial"/>
                <a:cs typeface="Arial"/>
              </a:rPr>
              <a:t> техники и оборудования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BE6998-A4F2-4EE6-8FD7-72B2B60D8431}"/>
              </a:ext>
            </a:extLst>
          </p:cNvPr>
          <p:cNvSpPr txBox="1"/>
          <p:nvPr/>
        </p:nvSpPr>
        <p:spPr>
          <a:xfrm>
            <a:off x="4813930" y="5025188"/>
            <a:ext cx="2173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площадь лесовосстановления и лесоразведения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162B73-5181-43CC-8C44-F97E591ECA2D}"/>
              </a:ext>
            </a:extLst>
          </p:cNvPr>
          <p:cNvSpPr txBox="1"/>
          <p:nvPr/>
        </p:nvSpPr>
        <p:spPr>
          <a:xfrm>
            <a:off x="4595831" y="4326889"/>
            <a:ext cx="2570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12,54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D365D0-4385-4EBD-AB3F-BD1B0E690852}"/>
              </a:ext>
            </a:extLst>
          </p:cNvPr>
          <p:cNvSpPr txBox="1"/>
          <p:nvPr/>
        </p:nvSpPr>
        <p:spPr>
          <a:xfrm>
            <a:off x="5432317" y="4717678"/>
            <a:ext cx="1001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87C879"/>
                </a:solidFill>
                <a:latin typeface="Arial"/>
                <a:cs typeface="Arial"/>
              </a:rPr>
              <a:t>тыс. 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F6188C-54E1-451E-B4DD-7AC37D163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2" b="94771" l="3586" r="932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4462" y="5835847"/>
            <a:ext cx="728246" cy="8878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FB411AB-6684-46F7-8DCC-E44A4903BADB}"/>
              </a:ext>
            </a:extLst>
          </p:cNvPr>
          <p:cNvSpPr txBox="1"/>
          <p:nvPr/>
        </p:nvSpPr>
        <p:spPr>
          <a:xfrm>
            <a:off x="5663862" y="6095667"/>
            <a:ext cx="5546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отношение площади лесовосстановления и лесоразведения к площади вырубленных и погибших лесных насаждений</a:t>
            </a:r>
            <a:endParaRPr lang="ru-RU" sz="1400" b="1" u="sng" dirty="0">
              <a:latin typeface="Arial"/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70E43E-B988-4B51-90E0-F9540E6D870B}"/>
              </a:ext>
            </a:extLst>
          </p:cNvPr>
          <p:cNvSpPr txBox="1"/>
          <p:nvPr/>
        </p:nvSpPr>
        <p:spPr>
          <a:xfrm>
            <a:off x="6944557" y="5677920"/>
            <a:ext cx="26636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101,1%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16746" y="4972342"/>
            <a:ext cx="129718" cy="6142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DB0E3F-3BB0-463E-9A2B-892683DA2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9" b="99013" l="1361" r="97619">
                        <a14:foregroundMark x1="21769" y1="32566" x2="21769" y2="32566"/>
                        <a14:foregroundMark x1="33673" y1="46053" x2="33673" y2="46053"/>
                        <a14:foregroundMark x1="44558" y1="41776" x2="44558" y2="41776"/>
                        <a14:foregroundMark x1="45918" y1="70066" x2="45918" y2="70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6458" y="4816553"/>
            <a:ext cx="1141738" cy="1180572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D13A93F6-AF47-44B1-838D-C9CAB3C5E696}"/>
              </a:ext>
            </a:extLst>
          </p:cNvPr>
          <p:cNvSpPr/>
          <p:nvPr/>
        </p:nvSpPr>
        <p:spPr>
          <a:xfrm>
            <a:off x="4536454" y="1355434"/>
            <a:ext cx="537562" cy="531471"/>
          </a:xfrm>
          <a:prstGeom prst="ellipse">
            <a:avLst/>
          </a:prstGeom>
          <a:solidFill>
            <a:srgbClr val="87C879"/>
          </a:solidFill>
          <a:ln>
            <a:solidFill>
              <a:srgbClr val="87C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7C879"/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CFAFB52E-DA74-4F57-934F-DC3111AD9827}"/>
              </a:ext>
            </a:extLst>
          </p:cNvPr>
          <p:cNvSpPr/>
          <p:nvPr/>
        </p:nvSpPr>
        <p:spPr>
          <a:xfrm>
            <a:off x="1948434" y="1339669"/>
            <a:ext cx="551928" cy="545674"/>
          </a:xfrm>
          <a:prstGeom prst="ellipse">
            <a:avLst/>
          </a:prstGeom>
          <a:solidFill>
            <a:srgbClr val="87C879"/>
          </a:solidFill>
          <a:ln>
            <a:solidFill>
              <a:srgbClr val="87C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7C879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283523-BFE4-4E60-9E85-ED278348C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5" b="95890" l="4902" r="95752">
                        <a14:foregroundMark x1="16340" y1="38014" x2="16340" y2="38014"/>
                        <a14:foregroundMark x1="16993" y1="25000" x2="16993" y2="25000"/>
                        <a14:foregroundMark x1="20588" y1="61301" x2="20588" y2="61301"/>
                        <a14:foregroundMark x1="25817" y1="60959" x2="25817" y2="60959"/>
                        <a14:foregroundMark x1="32680" y1="60274" x2="32680" y2="60274"/>
                        <a14:foregroundMark x1="37908" y1="61301" x2="37908" y2="61301"/>
                        <a14:foregroundMark x1="45425" y1="60959" x2="45425" y2="60959"/>
                        <a14:foregroundMark x1="19935" y1="74315" x2="19935" y2="74315"/>
                        <a14:foregroundMark x1="28105" y1="83562" x2="28105" y2="83562"/>
                        <a14:foregroundMark x1="34314" y1="77055" x2="34314" y2="77055"/>
                        <a14:foregroundMark x1="42810" y1="80137" x2="42810" y2="801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944" y="1406300"/>
            <a:ext cx="509713" cy="4863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089FE9-6768-4C95-9DC4-38990EFE34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8" b="95720" l="0" r="989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3957" y="1414240"/>
            <a:ext cx="527932" cy="484566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D13A93F6-AF47-44B1-838D-C9CAB3C5E696}"/>
              </a:ext>
            </a:extLst>
          </p:cNvPr>
          <p:cNvSpPr/>
          <p:nvPr/>
        </p:nvSpPr>
        <p:spPr>
          <a:xfrm>
            <a:off x="6956805" y="1350444"/>
            <a:ext cx="537562" cy="531471"/>
          </a:xfrm>
          <a:prstGeom prst="ellipse">
            <a:avLst/>
          </a:prstGeom>
          <a:solidFill>
            <a:srgbClr val="87C879"/>
          </a:solidFill>
          <a:ln>
            <a:solidFill>
              <a:srgbClr val="87C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7C879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6E932-7787-4579-8AF1-A49A014904C2}"/>
              </a:ext>
            </a:extLst>
          </p:cNvPr>
          <p:cNvSpPr txBox="1"/>
          <p:nvPr/>
        </p:nvSpPr>
        <p:spPr>
          <a:xfrm>
            <a:off x="8905545" y="1976139"/>
            <a:ext cx="2304918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5,8%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998D50-F567-4631-9A41-4C711868CADF}"/>
              </a:ext>
            </a:extLst>
          </p:cNvPr>
          <p:cNvSpPr txBox="1"/>
          <p:nvPr/>
        </p:nvSpPr>
        <p:spPr>
          <a:xfrm>
            <a:off x="8519217" y="2435372"/>
            <a:ext cx="3207593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 направленных на утилизацию отходов, выделенных в результате раздельного накопления и обработки (сортировки) ТКО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13A93F6-AF47-44B1-838D-C9CAB3C5E696}"/>
              </a:ext>
            </a:extLst>
          </p:cNvPr>
          <p:cNvSpPr/>
          <p:nvPr/>
        </p:nvSpPr>
        <p:spPr>
          <a:xfrm>
            <a:off x="9646232" y="1361169"/>
            <a:ext cx="537562" cy="531471"/>
          </a:xfrm>
          <a:prstGeom prst="ellipse">
            <a:avLst/>
          </a:prstGeom>
          <a:solidFill>
            <a:srgbClr val="87C879"/>
          </a:solidFill>
          <a:ln>
            <a:solidFill>
              <a:srgbClr val="87C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87C879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0408193" y="1945269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(187%)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7844466" y="1904970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(111%)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5327478" y="1888762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(226%)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2761319" y="1898654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(113%)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8822363" y="5620831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(104%)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725308" y="5205146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(100%)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6298898" y="4360444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(104%)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67" y="1396535"/>
            <a:ext cx="516712" cy="5167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744" y="1389244"/>
            <a:ext cx="520150" cy="52015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2BE6998-A4F2-4EE6-8FD7-72B2B60D8431}"/>
              </a:ext>
            </a:extLst>
          </p:cNvPr>
          <p:cNvSpPr txBox="1"/>
          <p:nvPr/>
        </p:nvSpPr>
        <p:spPr>
          <a:xfrm>
            <a:off x="6892695" y="5018647"/>
            <a:ext cx="2173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ущерб от лесных пожаров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C162B73-5181-43CC-8C44-F97E591ECA2D}"/>
              </a:ext>
            </a:extLst>
          </p:cNvPr>
          <p:cNvSpPr txBox="1"/>
          <p:nvPr/>
        </p:nvSpPr>
        <p:spPr>
          <a:xfrm>
            <a:off x="6797414" y="4361311"/>
            <a:ext cx="2570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2 447,23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D365D0-4385-4EBD-AB3F-BD1B0E690852}"/>
              </a:ext>
            </a:extLst>
          </p:cNvPr>
          <p:cNvSpPr txBox="1"/>
          <p:nvPr/>
        </p:nvSpPr>
        <p:spPr>
          <a:xfrm>
            <a:off x="7526325" y="4717678"/>
            <a:ext cx="1194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87C879"/>
                </a:solidFill>
                <a:latin typeface="Arial"/>
                <a:cs typeface="Arial"/>
              </a:rPr>
              <a:t>тыс. руб.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8726984" y="4344532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(283%)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BE6998-A4F2-4EE6-8FD7-72B2B60D8431}"/>
              </a:ext>
            </a:extLst>
          </p:cNvPr>
          <p:cNvSpPr txBox="1"/>
          <p:nvPr/>
        </p:nvSpPr>
        <p:spPr>
          <a:xfrm>
            <a:off x="9208859" y="5018647"/>
            <a:ext cx="2173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площадь погибших лесных насаждений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C162B73-5181-43CC-8C44-F97E591ECA2D}"/>
              </a:ext>
            </a:extLst>
          </p:cNvPr>
          <p:cNvSpPr txBox="1"/>
          <p:nvPr/>
        </p:nvSpPr>
        <p:spPr>
          <a:xfrm>
            <a:off x="9005933" y="4354921"/>
            <a:ext cx="2570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87C879"/>
                </a:solidFill>
                <a:latin typeface="Arial"/>
                <a:cs typeface="Arial"/>
              </a:rPr>
              <a:t>0,0207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1D365D0-4385-4EBD-AB3F-BD1B0E690852}"/>
              </a:ext>
            </a:extLst>
          </p:cNvPr>
          <p:cNvSpPr txBox="1"/>
          <p:nvPr/>
        </p:nvSpPr>
        <p:spPr>
          <a:xfrm>
            <a:off x="9826048" y="4723008"/>
            <a:ext cx="1194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87C879"/>
                </a:solidFill>
                <a:latin typeface="Arial"/>
                <a:cs typeface="Arial"/>
              </a:rPr>
              <a:t>тыс. га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0816328" y="4364493"/>
            <a:ext cx="1235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87C879"/>
                </a:solidFill>
                <a:latin typeface="Arial"/>
                <a:cs typeface="Arial"/>
              </a:rPr>
              <a:t>(4831%)</a:t>
            </a:r>
            <a:endParaRPr lang="ru-RU" dirty="0">
              <a:solidFill>
                <a:srgbClr val="87C879"/>
              </a:solidFill>
              <a:latin typeface="Arial"/>
              <a:cs typeface="Arial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08" y="229230"/>
            <a:ext cx="1110256" cy="92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AA8882A-2692-4FFE-AA1F-0D2596580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" t="27436" r="814" b="6482"/>
          <a:stretch/>
        </p:blipFill>
        <p:spPr>
          <a:xfrm>
            <a:off x="638882" y="4328147"/>
            <a:ext cx="5440526" cy="2430268"/>
          </a:xfrm>
          <a:prstGeom prst="ellipse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41CAF9-A3F1-42DB-A858-FA3EE484A485}"/>
              </a:ext>
            </a:extLst>
          </p:cNvPr>
          <p:cNvSpPr txBox="1"/>
          <p:nvPr/>
        </p:nvSpPr>
        <p:spPr>
          <a:xfrm>
            <a:off x="1184028" y="1467872"/>
            <a:ext cx="48953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CAA44"/>
                </a:solidFill>
                <a:latin typeface="Arial"/>
                <a:cs typeface="Arial"/>
              </a:rPr>
              <a:t>503 </a:t>
            </a:r>
            <a:r>
              <a:rPr lang="ru-RU" b="1" dirty="0">
                <a:solidFill>
                  <a:srgbClr val="DCAA44"/>
                </a:solidFill>
                <a:latin typeface="Arial"/>
                <a:cs typeface="Arial"/>
              </a:rPr>
              <a:t>км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28D6CC-A403-421B-9BE7-F5CAC3929BF1}"/>
              </a:ext>
            </a:extLst>
          </p:cNvPr>
          <p:cNvSpPr txBox="1"/>
          <p:nvPr/>
        </p:nvSpPr>
        <p:spPr>
          <a:xfrm>
            <a:off x="1184028" y="1878808"/>
            <a:ext cx="45558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отремонтированы автомобильные дороги регионального и межмуниципального значения, а также дороги улично-дорожной сети</a:t>
            </a:r>
            <a:endParaRPr lang="ru-RU" sz="1400" u="sng" dirty="0"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C93F6A-E4BD-4D98-90AA-B388F3C09935}"/>
              </a:ext>
            </a:extLst>
          </p:cNvPr>
          <p:cNvSpPr txBox="1"/>
          <p:nvPr/>
        </p:nvSpPr>
        <p:spPr>
          <a:xfrm>
            <a:off x="2641972" y="6412027"/>
            <a:ext cx="157607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Божонковское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 шоссе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355593DC-536D-40D2-B751-56DE361A478F}"/>
              </a:ext>
            </a:extLst>
          </p:cNvPr>
          <p:cNvSpPr/>
          <p:nvPr/>
        </p:nvSpPr>
        <p:spPr>
          <a:xfrm>
            <a:off x="1274618" y="1486702"/>
            <a:ext cx="4465238" cy="1185375"/>
          </a:xfrm>
          <a:prstGeom prst="roundRect">
            <a:avLst/>
          </a:prstGeom>
          <a:noFill/>
          <a:ln w="9525">
            <a:solidFill>
              <a:srgbClr val="AFABA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4AB06D0-3ABD-447B-A789-D5BE3E3A41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7632" r="1110" b="17263"/>
          <a:stretch/>
        </p:blipFill>
        <p:spPr>
          <a:xfrm>
            <a:off x="6350367" y="1437121"/>
            <a:ext cx="5807978" cy="2566584"/>
          </a:xfrm>
          <a:prstGeom prst="ellipse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7EBF6DD-58BD-4463-98F5-5E209F398061}"/>
              </a:ext>
            </a:extLst>
          </p:cNvPr>
          <p:cNvSpPr txBox="1"/>
          <p:nvPr/>
        </p:nvSpPr>
        <p:spPr>
          <a:xfrm>
            <a:off x="6167487" y="5123706"/>
            <a:ext cx="38045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доля дорожной сети городских агломераций, находящихся в нормативном состоянии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9CD73D0-9F83-450A-AAF7-A31FE9CF9E0D}"/>
              </a:ext>
            </a:extLst>
          </p:cNvPr>
          <p:cNvSpPr txBox="1"/>
          <p:nvPr/>
        </p:nvSpPr>
        <p:spPr>
          <a:xfrm>
            <a:off x="7410994" y="4284959"/>
            <a:ext cx="46072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государственных контрактов реализованы с использованием материалов и смесей согласно новым национальным стандартам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CC68AF-3AA6-4F47-B88C-0D73AE019FC5}"/>
              </a:ext>
            </a:extLst>
          </p:cNvPr>
          <p:cNvSpPr txBox="1"/>
          <p:nvPr/>
        </p:nvSpPr>
        <p:spPr>
          <a:xfrm>
            <a:off x="5926275" y="4392681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CAA44"/>
                </a:solidFill>
                <a:latin typeface="Arial"/>
                <a:cs typeface="Arial"/>
              </a:rPr>
              <a:t>100 %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560AD77-3896-4CAC-906A-C2A1EA3993CB}"/>
              </a:ext>
            </a:extLst>
          </p:cNvPr>
          <p:cNvSpPr txBox="1"/>
          <p:nvPr/>
        </p:nvSpPr>
        <p:spPr>
          <a:xfrm>
            <a:off x="691769" y="3064183"/>
            <a:ext cx="34903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доля автомобильных дорог регионального и межмуниципального значения, находящихся в нормативном состоянии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0AED9D-2192-462D-A2D2-C53F4A505933}"/>
              </a:ext>
            </a:extLst>
          </p:cNvPr>
          <p:cNvSpPr txBox="1"/>
          <p:nvPr/>
        </p:nvSpPr>
        <p:spPr>
          <a:xfrm>
            <a:off x="4103458" y="3279563"/>
            <a:ext cx="2765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CAA44"/>
                </a:solidFill>
                <a:latin typeface="Arial"/>
                <a:cs typeface="Arial"/>
              </a:rPr>
              <a:t>48,2%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5166F6D-90AE-416E-8CD6-CE1C7658CF9B}"/>
              </a:ext>
            </a:extLst>
          </p:cNvPr>
          <p:cNvSpPr txBox="1"/>
          <p:nvPr/>
        </p:nvSpPr>
        <p:spPr>
          <a:xfrm>
            <a:off x="8399718" y="3613691"/>
            <a:ext cx="172354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Подъезд к п. Батецкий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A032FB7-BB48-4E45-8CC1-21C24C5AF125}"/>
              </a:ext>
            </a:extLst>
          </p:cNvPr>
          <p:cNvSpPr/>
          <p:nvPr/>
        </p:nvSpPr>
        <p:spPr>
          <a:xfrm>
            <a:off x="483861" y="2900908"/>
            <a:ext cx="4335420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Резервный фонд Правительства РФ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CC68AF-3AA6-4F47-B88C-0D73AE019FC5}"/>
              </a:ext>
            </a:extLst>
          </p:cNvPr>
          <p:cNvSpPr txBox="1"/>
          <p:nvPr/>
        </p:nvSpPr>
        <p:spPr>
          <a:xfrm>
            <a:off x="10123267" y="5123706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CAA44"/>
                </a:solidFill>
                <a:latin typeface="Arial"/>
                <a:cs typeface="Arial"/>
              </a:rPr>
              <a:t>73 %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EBF6DD-58BD-4463-98F5-5E209F398061}"/>
              </a:ext>
            </a:extLst>
          </p:cNvPr>
          <p:cNvSpPr txBox="1"/>
          <p:nvPr/>
        </p:nvSpPr>
        <p:spPr>
          <a:xfrm>
            <a:off x="6164676" y="5939955"/>
            <a:ext cx="59936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Установка автоматических пунктов весогабаритного контроля транспортных средств на автомобильных дорогах регионального или межмуниципального, местного значения перенесена на 2022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83" y="-86468"/>
            <a:ext cx="1342099" cy="134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88" y="235710"/>
            <a:ext cx="1208964" cy="93133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B61F27-921C-45CA-BCD7-12DEACBF4A97}"/>
              </a:ext>
            </a:extLst>
          </p:cNvPr>
          <p:cNvSpPr txBox="1"/>
          <p:nvPr/>
        </p:nvSpPr>
        <p:spPr>
          <a:xfrm>
            <a:off x="1469102" y="5839461"/>
            <a:ext cx="181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около</a:t>
            </a:r>
            <a:endParaRPr lang="ru-RU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5B218F2D-60D6-4841-8637-D43A76B927F3}"/>
              </a:ext>
            </a:extLst>
          </p:cNvPr>
          <p:cNvSpPr/>
          <p:nvPr/>
        </p:nvSpPr>
        <p:spPr>
          <a:xfrm>
            <a:off x="903386" y="1612252"/>
            <a:ext cx="3500155" cy="4956329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8294E-D880-472A-8D2B-8445CDB6A001}"/>
              </a:ext>
            </a:extLst>
          </p:cNvPr>
          <p:cNvSpPr txBox="1"/>
          <p:nvPr/>
        </p:nvSpPr>
        <p:spPr>
          <a:xfrm>
            <a:off x="2191215" y="1700540"/>
            <a:ext cx="181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предприятий,</a:t>
            </a:r>
            <a:endParaRPr lang="ru-RU" b="1" dirty="0">
              <a:solidFill>
                <a:srgbClr val="EF7B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E587F2-BF02-4DEB-9824-4972E397BCAE}"/>
              </a:ext>
            </a:extLst>
          </p:cNvPr>
          <p:cNvSpPr txBox="1"/>
          <p:nvPr/>
        </p:nvSpPr>
        <p:spPr>
          <a:xfrm>
            <a:off x="1177502" y="2038750"/>
            <a:ext cx="3160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 внедряющих технологии бережливого производства</a:t>
            </a:r>
            <a:endParaRPr lang="ru-RU" sz="1600" u="sng" dirty="0">
              <a:latin typeface="Arial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028C05-2F53-4ECB-9B26-024D2BCF2940}"/>
              </a:ext>
            </a:extLst>
          </p:cNvPr>
          <p:cNvSpPr txBox="1"/>
          <p:nvPr/>
        </p:nvSpPr>
        <p:spPr>
          <a:xfrm>
            <a:off x="1617126" y="2803299"/>
            <a:ext cx="2904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- пищевая промышленность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DF9DF3-0D08-4D3E-BF05-7FA384EBAB12}"/>
              </a:ext>
            </a:extLst>
          </p:cNvPr>
          <p:cNvSpPr txBox="1"/>
          <p:nvPr/>
        </p:nvSpPr>
        <p:spPr>
          <a:xfrm>
            <a:off x="1614056" y="3321875"/>
            <a:ext cx="26739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- производство машин и оборудования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0A6635-3521-42D1-BFCE-C4E7D36D8773}"/>
              </a:ext>
            </a:extLst>
          </p:cNvPr>
          <p:cNvSpPr txBox="1"/>
          <p:nvPr/>
        </p:nvSpPr>
        <p:spPr>
          <a:xfrm>
            <a:off x="1610987" y="3820596"/>
            <a:ext cx="2848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- производство электрического оборудования</a:t>
            </a:r>
          </a:p>
        </p:txBody>
      </p:sp>
      <p:pic>
        <p:nvPicPr>
          <p:cNvPr id="44" name="Picture 2" descr="производство, фабрика, интернет, из, вещи, машина значок">
            <a:extLst>
              <a:ext uri="{FF2B5EF4-FFF2-40B4-BE49-F238E27FC236}">
                <a16:creationId xmlns:a16="http://schemas.microsoft.com/office/drawing/2014/main" id="{F6A47CDC-750B-40F2-80DC-A0A06FA0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50" y="2949032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F19AF5-1E42-4824-B7F1-837DCBB850F8}"/>
              </a:ext>
            </a:extLst>
          </p:cNvPr>
          <p:cNvSpPr txBox="1"/>
          <p:nvPr/>
        </p:nvSpPr>
        <p:spPr>
          <a:xfrm>
            <a:off x="1117405" y="4872859"/>
            <a:ext cx="31099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суммарный экономический эффект от внедрения </a:t>
            </a:r>
            <a:r>
              <a:rPr lang="ru-RU" sz="1400" b="1" u="sng" dirty="0">
                <a:latin typeface="Arial"/>
                <a:cs typeface="Arial"/>
              </a:rPr>
              <a:t>«бережливых технологий»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8D5DF9-02B7-429D-93AB-A034EDDB2B8B}"/>
              </a:ext>
            </a:extLst>
          </p:cNvPr>
          <p:cNvSpPr txBox="1"/>
          <p:nvPr/>
        </p:nvSpPr>
        <p:spPr>
          <a:xfrm>
            <a:off x="1612744" y="5835149"/>
            <a:ext cx="170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dirty="0">
                <a:latin typeface="Arial"/>
                <a:cs typeface="Arial"/>
              </a:rPr>
              <a:t>600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5877A6-CE60-4969-ABDD-27ACB750CF96}"/>
              </a:ext>
            </a:extLst>
          </p:cNvPr>
          <p:cNvSpPr txBox="1"/>
          <p:nvPr/>
        </p:nvSpPr>
        <p:spPr>
          <a:xfrm>
            <a:off x="2693328" y="5839461"/>
            <a:ext cx="181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млн. рублей</a:t>
            </a:r>
            <a:endParaRPr lang="ru-RU" dirty="0"/>
          </a:p>
        </p:txBody>
      </p:sp>
      <p:pic>
        <p:nvPicPr>
          <p:cNvPr id="4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34E9B084-76BC-4346-A917-FB10856F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06" y="5785805"/>
            <a:ext cx="397368" cy="3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9CABAF-DE8C-4578-87B4-8DA5785A66AF}"/>
              </a:ext>
            </a:extLst>
          </p:cNvPr>
          <p:cNvSpPr txBox="1"/>
          <p:nvPr/>
        </p:nvSpPr>
        <p:spPr>
          <a:xfrm>
            <a:off x="987659" y="1623596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EF7B00"/>
                </a:solidFill>
                <a:latin typeface="Arial"/>
                <a:cs typeface="Arial"/>
              </a:rPr>
              <a:t>14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754B9B-0769-4EE8-8091-F55CDB526C34}"/>
              </a:ext>
            </a:extLst>
          </p:cNvPr>
          <p:cNvSpPr txBox="1"/>
          <p:nvPr/>
        </p:nvSpPr>
        <p:spPr>
          <a:xfrm>
            <a:off x="1617126" y="3059800"/>
            <a:ext cx="2904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- лесная промышленность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CA15E3-1466-486F-8FD0-B28B8359DD1F}"/>
              </a:ext>
            </a:extLst>
          </p:cNvPr>
          <p:cNvSpPr txBox="1"/>
          <p:nvPr/>
        </p:nvSpPr>
        <p:spPr>
          <a:xfrm>
            <a:off x="1617125" y="4306857"/>
            <a:ext cx="2904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- производство мебели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BE2DE42-0620-4CF7-B8F3-36F041F51DFE}"/>
              </a:ext>
            </a:extLst>
          </p:cNvPr>
          <p:cNvSpPr/>
          <p:nvPr/>
        </p:nvSpPr>
        <p:spPr>
          <a:xfrm>
            <a:off x="4670536" y="1612253"/>
            <a:ext cx="3500155" cy="4956328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4DCF287B-F88A-4634-B123-46B3BE385AD0}"/>
              </a:ext>
            </a:extLst>
          </p:cNvPr>
          <p:cNvSpPr/>
          <p:nvPr/>
        </p:nvSpPr>
        <p:spPr>
          <a:xfrm>
            <a:off x="8437686" y="4131000"/>
            <a:ext cx="3500155" cy="2433191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705169-E5D0-4FBA-932D-9281BA184D37}"/>
              </a:ext>
            </a:extLst>
          </p:cNvPr>
          <p:cNvSpPr txBox="1"/>
          <p:nvPr/>
        </p:nvSpPr>
        <p:spPr>
          <a:xfrm>
            <a:off x="5147903" y="3281156"/>
            <a:ext cx="29188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более </a:t>
            </a:r>
            <a:r>
              <a:rPr lang="ru-RU" sz="2000" b="1" dirty="0">
                <a:solidFill>
                  <a:srgbClr val="EF7B00"/>
                </a:solidFill>
                <a:latin typeface="Arial"/>
                <a:cs typeface="Arial"/>
              </a:rPr>
              <a:t>700 </a:t>
            </a:r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человек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425D7F-3BD3-4AB6-87E7-CC927ABDB345}"/>
              </a:ext>
            </a:extLst>
          </p:cNvPr>
          <p:cNvSpPr txBox="1"/>
          <p:nvPr/>
        </p:nvSpPr>
        <p:spPr>
          <a:xfrm>
            <a:off x="5366294" y="3575892"/>
            <a:ext cx="2552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прошли обучение бережливым технологиям</a:t>
            </a:r>
            <a:endParaRPr lang="ru-RU" sz="1400" u="sng" dirty="0">
              <a:latin typeface="Arial"/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31F4683-BE8D-41CD-8287-8CD6F67368D0}"/>
              </a:ext>
            </a:extLst>
          </p:cNvPr>
          <p:cNvSpPr txBox="1"/>
          <p:nvPr/>
        </p:nvSpPr>
        <p:spPr>
          <a:xfrm>
            <a:off x="5105452" y="1915846"/>
            <a:ext cx="3178174" cy="109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Региональный центр компетенций в сфере производительности труда</a:t>
            </a:r>
          </a:p>
          <a:p>
            <a:pPr marL="12700" algn="ctr">
              <a:spcBef>
                <a:spcPts val="105"/>
              </a:spcBef>
            </a:pPr>
            <a:endParaRPr lang="ru-RU" sz="1600" b="1" dirty="0">
              <a:solidFill>
                <a:srgbClr val="EF7B00"/>
              </a:solidFill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8CF733-D2EC-43A9-8A61-B7E3AC179E26}"/>
              </a:ext>
            </a:extLst>
          </p:cNvPr>
          <p:cNvSpPr txBox="1"/>
          <p:nvPr/>
        </p:nvSpPr>
        <p:spPr>
          <a:xfrm>
            <a:off x="8714083" y="4096163"/>
            <a:ext cx="190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EF7B00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8964EE1-7ED1-4840-9B5F-76B8EE7C897D}"/>
              </a:ext>
            </a:extLst>
          </p:cNvPr>
          <p:cNvSpPr txBox="1"/>
          <p:nvPr/>
        </p:nvSpPr>
        <p:spPr>
          <a:xfrm>
            <a:off x="9872633" y="4209770"/>
            <a:ext cx="181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человек</a:t>
            </a:r>
            <a:endParaRPr lang="ru-RU" b="1" dirty="0">
              <a:solidFill>
                <a:srgbClr val="EF7B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551A48-AFEA-4DD6-8E61-3E67259DC917}"/>
              </a:ext>
            </a:extLst>
          </p:cNvPr>
          <p:cNvSpPr txBox="1"/>
          <p:nvPr/>
        </p:nvSpPr>
        <p:spPr>
          <a:xfrm>
            <a:off x="8437686" y="4480027"/>
            <a:ext cx="34551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обучены по программам управленческих кадров «Лидеры производительности»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0820B20-AC7C-4216-8BDF-65C8B86D0EA2}"/>
              </a:ext>
            </a:extLst>
          </p:cNvPr>
          <p:cNvSpPr txBox="1"/>
          <p:nvPr/>
        </p:nvSpPr>
        <p:spPr>
          <a:xfrm>
            <a:off x="8589751" y="5390920"/>
            <a:ext cx="190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EF7B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35F518D-D19B-4FC0-9151-646B76CE664E}"/>
              </a:ext>
            </a:extLst>
          </p:cNvPr>
          <p:cNvSpPr txBox="1"/>
          <p:nvPr/>
        </p:nvSpPr>
        <p:spPr>
          <a:xfrm>
            <a:off x="9709901" y="5509879"/>
            <a:ext cx="1815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победителя</a:t>
            </a:r>
            <a:endParaRPr lang="ru-RU" b="1" dirty="0">
              <a:solidFill>
                <a:srgbClr val="EF7B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11D633-31F1-466C-824B-491525BE4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28" b="97368" l="3497" r="97902">
                        <a14:foregroundMark x1="17483" y1="47744" x2="17483" y2="47744"/>
                        <a14:foregroundMark x1="27273" y1="82331" x2="27273" y2="823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5994" y="5294994"/>
            <a:ext cx="794203" cy="73866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7F2B8A7-A437-4738-BDD0-B9DFB9BEFD24}"/>
              </a:ext>
            </a:extLst>
          </p:cNvPr>
          <p:cNvSpPr txBox="1"/>
          <p:nvPr/>
        </p:nvSpPr>
        <p:spPr>
          <a:xfrm>
            <a:off x="8944681" y="5804743"/>
            <a:ext cx="25524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регионального этапа конкурса «Лучшие практики наставничества»</a:t>
            </a:r>
            <a:endParaRPr lang="ru-RU" sz="1400" u="sng" dirty="0"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AB6B6D-F76B-41C7-93DA-1757AC6E51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935" l="3497" r="97203">
                        <a14:foregroundMark x1="37413" y1="24138" x2="37413" y2="24138"/>
                        <a14:foregroundMark x1="37762" y1="30651" x2="37762" y2="30651"/>
                        <a14:foregroundMark x1="38462" y1="36398" x2="38462" y2="36398"/>
                        <a14:foregroundMark x1="39860" y1="42146" x2="39860" y2="42146"/>
                        <a14:foregroundMark x1="62238" y1="24138" x2="62238" y2="24138"/>
                        <a14:foregroundMark x1="62587" y1="31034" x2="62587" y2="31034"/>
                        <a14:foregroundMark x1="62587" y1="36015" x2="62587" y2="36015"/>
                        <a14:foregroundMark x1="62238" y1="42529" x2="62238" y2="42529"/>
                        <a14:foregroundMark x1="8042" y1="73946" x2="8042" y2="73946"/>
                        <a14:foregroundMark x1="64685" y1="74330" x2="64685" y2="74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44" y="3255871"/>
            <a:ext cx="816945" cy="745534"/>
          </a:xfrm>
          <a:prstGeom prst="rect">
            <a:avLst/>
          </a:prstGeom>
        </p:spPr>
      </p:pic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D2B7B50D-D5B0-459E-A2C1-06809825FA18}"/>
              </a:ext>
            </a:extLst>
          </p:cNvPr>
          <p:cNvSpPr/>
          <p:nvPr/>
        </p:nvSpPr>
        <p:spPr>
          <a:xfrm>
            <a:off x="8392715" y="1606429"/>
            <a:ext cx="3500155" cy="2358909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C827B1-C637-492C-BF2F-CA8C88B6CECA}"/>
              </a:ext>
            </a:extLst>
          </p:cNvPr>
          <p:cNvSpPr txBox="1"/>
          <p:nvPr/>
        </p:nvSpPr>
        <p:spPr>
          <a:xfrm>
            <a:off x="8192571" y="1737510"/>
            <a:ext cx="1227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создано</a:t>
            </a:r>
            <a:endParaRPr lang="ru-RU" sz="1400" u="sng" dirty="0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8C81236-58F9-47F8-8E50-708B5B7D82AA}"/>
              </a:ext>
            </a:extLst>
          </p:cNvPr>
          <p:cNvSpPr txBox="1"/>
          <p:nvPr/>
        </p:nvSpPr>
        <p:spPr>
          <a:xfrm>
            <a:off x="8878143" y="1581888"/>
            <a:ext cx="943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EF7B00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8B1D3C-0DD6-43F3-898D-18DAD52BC611}"/>
              </a:ext>
            </a:extLst>
          </p:cNvPr>
          <p:cNvSpPr txBox="1"/>
          <p:nvPr/>
        </p:nvSpPr>
        <p:spPr>
          <a:xfrm>
            <a:off x="9554963" y="1726592"/>
            <a:ext cx="2346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F7B00"/>
                </a:solidFill>
                <a:latin typeface="Arial"/>
                <a:cs typeface="Arial"/>
              </a:rPr>
              <a:t>потоков-образцов</a:t>
            </a:r>
            <a:endParaRPr lang="ru-RU" b="1" dirty="0">
              <a:solidFill>
                <a:srgbClr val="EF7B00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EE747DE6-947F-4A4B-B5FC-27B45032353C}"/>
              </a:ext>
            </a:extLst>
          </p:cNvPr>
          <p:cNvSpPr/>
          <p:nvPr/>
        </p:nvSpPr>
        <p:spPr>
          <a:xfrm>
            <a:off x="4976671" y="2014025"/>
            <a:ext cx="132471" cy="111694"/>
          </a:xfrm>
          <a:prstGeom prst="ellipse">
            <a:avLst/>
          </a:prstGeom>
          <a:solidFill>
            <a:srgbClr val="EF7B00"/>
          </a:solidFill>
          <a:ln>
            <a:solidFill>
              <a:srgbClr val="EF7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5797D2C6-960A-4099-993A-8B7B515BADD8}"/>
              </a:ext>
            </a:extLst>
          </p:cNvPr>
          <p:cNvSpPr/>
          <p:nvPr/>
        </p:nvSpPr>
        <p:spPr>
          <a:xfrm>
            <a:off x="4968698" y="2886138"/>
            <a:ext cx="132471" cy="111694"/>
          </a:xfrm>
          <a:prstGeom prst="ellipse">
            <a:avLst/>
          </a:prstGeom>
          <a:solidFill>
            <a:srgbClr val="EF7B00"/>
          </a:solidFill>
          <a:ln>
            <a:solidFill>
              <a:srgbClr val="EF7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4C0C4BF-E479-4EF7-885A-2BFE9D360B0F}"/>
              </a:ext>
            </a:extLst>
          </p:cNvPr>
          <p:cNvSpPr txBox="1"/>
          <p:nvPr/>
        </p:nvSpPr>
        <p:spPr>
          <a:xfrm>
            <a:off x="5075418" y="2772708"/>
            <a:ext cx="2159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Фабрика процессов</a:t>
            </a:r>
          </a:p>
        </p:txBody>
      </p:sp>
      <p:sp>
        <p:nvSpPr>
          <p:cNvPr id="78" name="Параллелограмм 77">
            <a:extLst>
              <a:ext uri="{FF2B5EF4-FFF2-40B4-BE49-F238E27FC236}">
                <a16:creationId xmlns:a16="http://schemas.microsoft.com/office/drawing/2014/main" id="{28FF96CD-A414-4410-8A3C-B012A48704B4}"/>
              </a:ext>
            </a:extLst>
          </p:cNvPr>
          <p:cNvSpPr/>
          <p:nvPr/>
        </p:nvSpPr>
        <p:spPr>
          <a:xfrm>
            <a:off x="5262122" y="1497520"/>
            <a:ext cx="2386231" cy="299337"/>
          </a:xfrm>
          <a:prstGeom prst="parallelogram">
            <a:avLst/>
          </a:prstGeom>
          <a:solidFill>
            <a:srgbClr val="EF7B00"/>
          </a:solidFill>
          <a:ln>
            <a:solidFill>
              <a:srgbClr val="EF7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50C1F86-C892-4E09-8223-B2FA678C6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5" b="8045"/>
          <a:stretch/>
        </p:blipFill>
        <p:spPr>
          <a:xfrm>
            <a:off x="8614316" y="2079433"/>
            <a:ext cx="3033561" cy="190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50B3F19-8342-4F96-AC01-0069AB03A0CF}"/>
              </a:ext>
            </a:extLst>
          </p:cNvPr>
          <p:cNvSpPr txBox="1"/>
          <p:nvPr/>
        </p:nvSpPr>
        <p:spPr>
          <a:xfrm>
            <a:off x="9564274" y="3628138"/>
            <a:ext cx="113364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АО «123 АРЗ»</a:t>
            </a:r>
          </a:p>
        </p:txBody>
      </p:sp>
      <p:pic>
        <p:nvPicPr>
          <p:cNvPr id="4098" name="Picture 2" descr="Фабрика процессов» в рамках национального проекта заработала в  Новосибирской области | Правительство Новосибирской област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40" y="4188775"/>
            <a:ext cx="3342506" cy="250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2DFFCDC-9DA4-4FCA-8336-EE37A504805A}"/>
              </a:ext>
            </a:extLst>
          </p:cNvPr>
          <p:cNvSpPr txBox="1"/>
          <p:nvPr/>
        </p:nvSpPr>
        <p:spPr>
          <a:xfrm>
            <a:off x="5781812" y="6459397"/>
            <a:ext cx="164019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«Фабрика процессов»</a:t>
            </a:r>
          </a:p>
        </p:txBody>
      </p:sp>
    </p:spTree>
    <p:extLst>
      <p:ext uri="{BB962C8B-B14F-4D97-AF65-F5344CB8AC3E}">
        <p14:creationId xmlns:p14="http://schemas.microsoft.com/office/powerpoint/2010/main" val="81125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омпания «Медовый Дом» примет участие в выставке «Продэкспо-2016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470" y="4600004"/>
            <a:ext cx="3295116" cy="2246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21ACA0A9-FAA9-4AB3-851E-DF4A18A6C84D}"/>
              </a:ext>
            </a:extLst>
          </p:cNvPr>
          <p:cNvSpPr/>
          <p:nvPr/>
        </p:nvSpPr>
        <p:spPr>
          <a:xfrm>
            <a:off x="761748" y="1502379"/>
            <a:ext cx="3521571" cy="468598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196D18-24BC-4B5B-A6C6-D67BF34F2B92}"/>
              </a:ext>
            </a:extLst>
          </p:cNvPr>
          <p:cNvSpPr txBox="1"/>
          <p:nvPr/>
        </p:nvSpPr>
        <p:spPr>
          <a:xfrm>
            <a:off x="1229488" y="1774965"/>
            <a:ext cx="1622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20 000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ACF63A-09B3-489F-A84C-F5872F2EA044}"/>
              </a:ext>
            </a:extLst>
          </p:cNvPr>
          <p:cNvSpPr txBox="1"/>
          <p:nvPr/>
        </p:nvSpPr>
        <p:spPr>
          <a:xfrm>
            <a:off x="2635467" y="1938784"/>
            <a:ext cx="2190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субъектов МСП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414C21-7111-4A14-8463-19B81438CE5E}"/>
              </a:ext>
            </a:extLst>
          </p:cNvPr>
          <p:cNvSpPr txBox="1"/>
          <p:nvPr/>
        </p:nvSpPr>
        <p:spPr>
          <a:xfrm>
            <a:off x="10151041" y="2480290"/>
            <a:ext cx="1429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объем экспорта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818353-9172-4FF9-A4D4-D93B34C3A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6639" l="6383" r="957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328" y="1636057"/>
            <a:ext cx="416424" cy="7028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79DB7B-F54B-42FE-8D0A-38D8F72E60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1" b="96599" l="3704" r="97531">
                        <a14:foregroundMark x1="47531" y1="28571" x2="47531" y2="28571"/>
                        <a14:foregroundMark x1="35185" y1="26190" x2="35185" y2="26190"/>
                        <a14:foregroundMark x1="36728" y1="34694" x2="36728" y2="34694"/>
                        <a14:foregroundMark x1="40741" y1="86395" x2="40741" y2="86395"/>
                        <a14:foregroundMark x1="48765" y1="81633" x2="48765" y2="81633"/>
                        <a14:foregroundMark x1="70370" y1="81633" x2="70370" y2="81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76" y="2419964"/>
            <a:ext cx="707964" cy="64241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E0B13B7-2FB4-40E2-B1CA-A916D317FD48}"/>
              </a:ext>
            </a:extLst>
          </p:cNvPr>
          <p:cNvSpPr txBox="1"/>
          <p:nvPr/>
        </p:nvSpPr>
        <p:spPr>
          <a:xfrm>
            <a:off x="1273386" y="2459212"/>
            <a:ext cx="1622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653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0F879E4-6A48-4E13-BC32-A8FAE187E3C5}"/>
              </a:ext>
            </a:extLst>
          </p:cNvPr>
          <p:cNvSpPr txBox="1"/>
          <p:nvPr/>
        </p:nvSpPr>
        <p:spPr>
          <a:xfrm>
            <a:off x="2394838" y="2500775"/>
            <a:ext cx="1677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действующих займа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B494856-753C-408A-836F-18DB811BF0F7}"/>
              </a:ext>
            </a:extLst>
          </p:cNvPr>
          <p:cNvSpPr txBox="1"/>
          <p:nvPr/>
        </p:nvSpPr>
        <p:spPr>
          <a:xfrm>
            <a:off x="8656707" y="1758693"/>
            <a:ext cx="12428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заключено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2D382C-B43E-41EE-9AEB-0A870A27DE95}"/>
              </a:ext>
            </a:extLst>
          </p:cNvPr>
          <p:cNvSpPr txBox="1"/>
          <p:nvPr/>
        </p:nvSpPr>
        <p:spPr>
          <a:xfrm>
            <a:off x="9201764" y="1669163"/>
            <a:ext cx="1622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2B3847"/>
                </a:solidFill>
                <a:latin typeface="Arial"/>
                <a:cs typeface="Arial"/>
              </a:rPr>
              <a:t>39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FACECA5-DE11-4DAF-B35D-0706B4EFB23D}"/>
              </a:ext>
            </a:extLst>
          </p:cNvPr>
          <p:cNvSpPr txBox="1"/>
          <p:nvPr/>
        </p:nvSpPr>
        <p:spPr>
          <a:xfrm>
            <a:off x="10317243" y="1663110"/>
            <a:ext cx="1776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экспортных</a:t>
            </a:r>
            <a:r>
              <a:rPr lang="ru-RU" sz="1400" dirty="0">
                <a:latin typeface="Arial"/>
                <a:cs typeface="Arial"/>
              </a:rPr>
              <a:t> </a:t>
            </a:r>
            <a:r>
              <a:rPr lang="ru-RU" sz="1600" dirty="0">
                <a:latin typeface="Arial"/>
                <a:cs typeface="Arial"/>
              </a:rPr>
              <a:t>контракта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6773230-8E3A-40FA-9ED8-9E9555C0291D}"/>
              </a:ext>
            </a:extLst>
          </p:cNvPr>
          <p:cNvSpPr txBox="1"/>
          <p:nvPr/>
        </p:nvSpPr>
        <p:spPr>
          <a:xfrm>
            <a:off x="8281454" y="2357908"/>
            <a:ext cx="206100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B3847"/>
                </a:solidFill>
                <a:latin typeface="Arial"/>
                <a:cs typeface="Arial"/>
              </a:rPr>
              <a:t>2 552,4</a:t>
            </a:r>
          </a:p>
          <a:p>
            <a:r>
              <a:rPr lang="ru-RU" b="1" dirty="0">
                <a:solidFill>
                  <a:srgbClr val="2B3847"/>
                </a:solidFill>
                <a:latin typeface="Arial"/>
                <a:cs typeface="Arial"/>
              </a:rPr>
              <a:t>млн. долл. США</a:t>
            </a:r>
            <a:endParaRPr lang="ru-RU" dirty="0">
              <a:solidFill>
                <a:srgbClr val="2B3847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DD21554-A756-44E9-A28B-1A0517030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2" b="98456" l="755" r="98868">
                        <a14:foregroundMark x1="5660" y1="20077" x2="5660" y2="20077"/>
                        <a14:foregroundMark x1="37736" y1="20077" x2="37736" y2="20077"/>
                        <a14:foregroundMark x1="68302" y1="18919" x2="68302" y2="18919"/>
                        <a14:foregroundMark x1="74717" y1="76448" x2="74717" y2="76448"/>
                        <a14:foregroundMark x1="86792" y1="75676" x2="86792" y2="75676"/>
                        <a14:foregroundMark x1="56981" y1="52896" x2="56981" y2="52896"/>
                        <a14:foregroundMark x1="29811" y1="52896" x2="29811" y2="52896"/>
                        <a14:foregroundMark x1="30189" y1="77220" x2="30189" y2="77220"/>
                        <a14:foregroundMark x1="56981" y1="76834" x2="56981" y2="76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259" y="1525853"/>
            <a:ext cx="591419" cy="57802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9729785-B95D-4D9F-9AE6-C7D162F1C7D3}"/>
              </a:ext>
            </a:extLst>
          </p:cNvPr>
          <p:cNvSpPr txBox="1"/>
          <p:nvPr/>
        </p:nvSpPr>
        <p:spPr>
          <a:xfrm>
            <a:off x="1030734" y="3109132"/>
            <a:ext cx="1202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4 996</a:t>
            </a:r>
            <a:endParaRPr lang="ru-RU" dirty="0">
              <a:solidFill>
                <a:srgbClr val="DE4F3E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443A359-DF58-4643-A4C8-99A31C621FB9}"/>
              </a:ext>
            </a:extLst>
          </p:cNvPr>
          <p:cNvSpPr txBox="1"/>
          <p:nvPr/>
        </p:nvSpPr>
        <p:spPr>
          <a:xfrm>
            <a:off x="803722" y="3494932"/>
            <a:ext cx="2300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предпринимателя</a:t>
            </a:r>
            <a:endParaRPr lang="ru-RU" sz="140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A13007-5A41-4852-8E9A-5374AF1C1CC3}"/>
              </a:ext>
            </a:extLst>
          </p:cNvPr>
          <p:cNvSpPr txBox="1"/>
          <p:nvPr/>
        </p:nvSpPr>
        <p:spPr>
          <a:xfrm>
            <a:off x="2796935" y="3112811"/>
            <a:ext cx="1150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применяют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958F9E-BAAB-4E03-97F3-930038406B32}"/>
              </a:ext>
            </a:extLst>
          </p:cNvPr>
          <p:cNvSpPr txBox="1"/>
          <p:nvPr/>
        </p:nvSpPr>
        <p:spPr>
          <a:xfrm>
            <a:off x="889185" y="5330321"/>
            <a:ext cx="1180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8 861</a:t>
            </a:r>
            <a:endParaRPr lang="ru-RU" dirty="0">
              <a:solidFill>
                <a:srgbClr val="DE4F3E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88B7CC-443D-457C-BE2A-2ADB15451498}"/>
              </a:ext>
            </a:extLst>
          </p:cNvPr>
          <p:cNvSpPr txBox="1"/>
          <p:nvPr/>
        </p:nvSpPr>
        <p:spPr>
          <a:xfrm>
            <a:off x="4294556" y="2473807"/>
            <a:ext cx="1033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24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290F90-D0AE-4584-9DC6-915B23594893}"/>
              </a:ext>
            </a:extLst>
          </p:cNvPr>
          <p:cNvSpPr txBox="1"/>
          <p:nvPr/>
        </p:nvSpPr>
        <p:spPr>
          <a:xfrm>
            <a:off x="5364479" y="2508850"/>
            <a:ext cx="2313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сельскохозяйственных потребительских кооператива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9D6247C-864E-4F37-AF4A-AAD802926118}"/>
              </a:ext>
            </a:extLst>
          </p:cNvPr>
          <p:cNvSpPr txBox="1"/>
          <p:nvPr/>
        </p:nvSpPr>
        <p:spPr>
          <a:xfrm>
            <a:off x="4292104" y="1831069"/>
            <a:ext cx="1249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10,3%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BC6EC-EB05-48BB-9B77-9EBE409205A1}"/>
              </a:ext>
            </a:extLst>
          </p:cNvPr>
          <p:cNvSpPr txBox="1"/>
          <p:nvPr/>
        </p:nvSpPr>
        <p:spPr>
          <a:xfrm>
            <a:off x="5402112" y="1772341"/>
            <a:ext cx="24395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вклад КФХ в производство продукции сельского хозяйства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5ADC9E3-C54B-46A1-ADEE-6C119121B059}"/>
              </a:ext>
            </a:extLst>
          </p:cNvPr>
          <p:cNvSpPr txBox="1"/>
          <p:nvPr/>
        </p:nvSpPr>
        <p:spPr>
          <a:xfrm>
            <a:off x="4267456" y="3380546"/>
            <a:ext cx="1166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DE4F3E"/>
                </a:solidFill>
                <a:latin typeface="Arial"/>
                <a:cs typeface="Arial"/>
              </a:rPr>
              <a:t>99%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F9E346-EB0F-4F96-9AF9-E0409153B0CE}"/>
              </a:ext>
            </a:extLst>
          </p:cNvPr>
          <p:cNvSpPr txBox="1"/>
          <p:nvPr/>
        </p:nvSpPr>
        <p:spPr>
          <a:xfrm>
            <a:off x="5337958" y="3217786"/>
            <a:ext cx="2917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охват сельхозтоваропроизводителей области консультационным обслуживание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FFDFB79B-C20C-4F41-8A2D-E6BA085B4617}"/>
              </a:ext>
            </a:extLst>
          </p:cNvPr>
          <p:cNvSpPr/>
          <p:nvPr/>
        </p:nvSpPr>
        <p:spPr>
          <a:xfrm>
            <a:off x="8166127" y="1525853"/>
            <a:ext cx="3740360" cy="298518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7FCA17B-821B-4A86-B0AF-813273C04E91}"/>
              </a:ext>
            </a:extLst>
          </p:cNvPr>
          <p:cNvSpPr txBox="1"/>
          <p:nvPr/>
        </p:nvSpPr>
        <p:spPr>
          <a:xfrm>
            <a:off x="9824726" y="3412361"/>
            <a:ext cx="2081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объем экспорта продукции АПК </a:t>
            </a:r>
          </a:p>
          <a:p>
            <a:pPr algn="ctr"/>
            <a:r>
              <a:rPr lang="ru-RU" sz="1600" dirty="0">
                <a:latin typeface="Arial"/>
                <a:cs typeface="Arial"/>
              </a:rPr>
              <a:t>(в сопоставимых ценах)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1B57AF5-D1E0-4C3E-BC4D-B79A9BAE0C5C}"/>
              </a:ext>
            </a:extLst>
          </p:cNvPr>
          <p:cNvSpPr txBox="1"/>
          <p:nvPr/>
        </p:nvSpPr>
        <p:spPr>
          <a:xfrm>
            <a:off x="8281454" y="3297471"/>
            <a:ext cx="206100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B3847"/>
                </a:solidFill>
                <a:latin typeface="Arial"/>
                <a:cs typeface="Arial"/>
              </a:rPr>
              <a:t>18,1 </a:t>
            </a:r>
            <a:r>
              <a:rPr lang="ru-RU" b="1" dirty="0">
                <a:solidFill>
                  <a:srgbClr val="2B3847"/>
                </a:solidFill>
                <a:latin typeface="Arial"/>
                <a:cs typeface="Arial"/>
              </a:rPr>
              <a:t>млн. долл. США</a:t>
            </a: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E96E1167-C413-4EBC-8DFF-A3640B9185A8}"/>
              </a:ext>
            </a:extLst>
          </p:cNvPr>
          <p:cNvSpPr/>
          <p:nvPr/>
        </p:nvSpPr>
        <p:spPr>
          <a:xfrm>
            <a:off x="4422508" y="1525853"/>
            <a:ext cx="3605974" cy="298518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E29237F-4F9D-4B80-98D6-71644A51CE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1" b="93701" l="2174" r="971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6710" y="3767197"/>
            <a:ext cx="904230" cy="832153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80A8A56-3117-43CE-A2D1-4AD369C4FB87}"/>
              </a:ext>
            </a:extLst>
          </p:cNvPr>
          <p:cNvSpPr txBox="1"/>
          <p:nvPr/>
        </p:nvSpPr>
        <p:spPr>
          <a:xfrm>
            <a:off x="1999368" y="5438213"/>
            <a:ext cx="21257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зарегистрировано в качестве самозанятых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10D20FB-3654-48D3-BD23-2AE0BF236C15}"/>
              </a:ext>
            </a:extLst>
          </p:cNvPr>
          <p:cNvSpPr txBox="1"/>
          <p:nvPr/>
        </p:nvSpPr>
        <p:spPr>
          <a:xfrm>
            <a:off x="1085939" y="3995131"/>
            <a:ext cx="32507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специальный налоговый режим</a:t>
            </a:r>
          </a:p>
        </p:txBody>
      </p:sp>
      <p:sp>
        <p:nvSpPr>
          <p:cNvPr id="111" name="Параллелограмм 110">
            <a:extLst>
              <a:ext uri="{FF2B5EF4-FFF2-40B4-BE49-F238E27FC236}">
                <a16:creationId xmlns:a16="http://schemas.microsoft.com/office/drawing/2014/main" id="{C2A30A40-A1EE-4C42-8477-0365534B1530}"/>
              </a:ext>
            </a:extLst>
          </p:cNvPr>
          <p:cNvSpPr/>
          <p:nvPr/>
        </p:nvSpPr>
        <p:spPr>
          <a:xfrm>
            <a:off x="881889" y="4400871"/>
            <a:ext cx="3352872" cy="338553"/>
          </a:xfrm>
          <a:prstGeom prst="parallelogram">
            <a:avLst/>
          </a:prstGeom>
          <a:solidFill>
            <a:srgbClr val="DE4F3E"/>
          </a:solidFill>
          <a:ln>
            <a:solidFill>
              <a:srgbClr val="DE4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1CB20075-07BE-403E-B2A0-0B00AFEA3642}"/>
              </a:ext>
            </a:extLst>
          </p:cNvPr>
          <p:cNvSpPr/>
          <p:nvPr/>
        </p:nvSpPr>
        <p:spPr>
          <a:xfrm>
            <a:off x="371158" y="4414818"/>
            <a:ext cx="4341099" cy="29999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«Налог на профессиональный доход»</a:t>
            </a:r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A99E92A5-AD86-4BC7-9BA4-29BE377088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320" r="99010">
                        <a14:foregroundMark x1="8251" y1="86957" x2="8251" y2="86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173480" y="4810675"/>
            <a:ext cx="577026" cy="569408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BE3B771-7F6F-400D-BE84-F188DCE4F504}"/>
              </a:ext>
            </a:extLst>
          </p:cNvPr>
          <p:cNvSpPr txBox="1"/>
          <p:nvPr/>
        </p:nvSpPr>
        <p:spPr>
          <a:xfrm>
            <a:off x="848934" y="5673653"/>
            <a:ext cx="230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E4F3E"/>
                </a:solidFill>
                <a:latin typeface="Arial"/>
                <a:cs typeface="Arial"/>
              </a:rPr>
              <a:t>человек</a:t>
            </a:r>
            <a:endParaRPr lang="ru-RU" dirty="0">
              <a:solidFill>
                <a:srgbClr val="DE4F3E"/>
              </a:solidFill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55D182-8898-44BE-9285-BD328F83E8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0" b="18580"/>
          <a:stretch/>
        </p:blipFill>
        <p:spPr>
          <a:xfrm>
            <a:off x="4476413" y="4599350"/>
            <a:ext cx="3550525" cy="223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D524102-C1C2-4AB3-9D42-EE600BDDB6C6}"/>
              </a:ext>
            </a:extLst>
          </p:cNvPr>
          <p:cNvSpPr txBox="1"/>
          <p:nvPr/>
        </p:nvSpPr>
        <p:spPr>
          <a:xfrm>
            <a:off x="9972037" y="6461021"/>
            <a:ext cx="160813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ООО «Медовый дом»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88CA4D-B1E6-4A58-A043-531003FCA633}"/>
              </a:ext>
            </a:extLst>
          </p:cNvPr>
          <p:cNvSpPr txBox="1"/>
          <p:nvPr/>
        </p:nvSpPr>
        <p:spPr>
          <a:xfrm>
            <a:off x="5004507" y="6461021"/>
            <a:ext cx="263565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Новгородский муниципальный район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90CB92-4D9E-41CA-93A7-5F141A485D84}"/>
              </a:ext>
            </a:extLst>
          </p:cNvPr>
          <p:cNvSpPr txBox="1"/>
          <p:nvPr/>
        </p:nvSpPr>
        <p:spPr>
          <a:xfrm>
            <a:off x="2366710" y="3329414"/>
            <a:ext cx="2029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DD4E3D"/>
                </a:solidFill>
                <a:latin typeface="Arial"/>
                <a:cs typeface="Arial"/>
              </a:rPr>
              <a:t>патентную систему</a:t>
            </a:r>
            <a:r>
              <a:rPr lang="ru-RU" sz="1400" b="1" dirty="0">
                <a:latin typeface="Arial"/>
                <a:cs typeface="Arial"/>
              </a:rPr>
              <a:t> </a:t>
            </a:r>
            <a:r>
              <a:rPr lang="ru-RU" sz="1400" dirty="0">
                <a:latin typeface="Arial"/>
                <a:cs typeface="Arial"/>
              </a:rPr>
              <a:t>налогообложения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324" y="-85523"/>
            <a:ext cx="1389567" cy="13895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26" y="310627"/>
            <a:ext cx="1025724" cy="7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1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1CB20075-07BE-403E-B2A0-0B00AFEA3642}"/>
              </a:ext>
            </a:extLst>
          </p:cNvPr>
          <p:cNvSpPr/>
          <p:nvPr/>
        </p:nvSpPr>
        <p:spPr>
          <a:xfrm>
            <a:off x="340892" y="4938945"/>
            <a:ext cx="4341099" cy="29999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/>
                <a:cs typeface="Arial"/>
              </a:rPr>
              <a:t>«Налог на профессиональный доход»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DDE64BC-297C-49A1-83E0-A6969CF69BE2}"/>
              </a:ext>
            </a:extLst>
          </p:cNvPr>
          <p:cNvSpPr/>
          <p:nvPr/>
        </p:nvSpPr>
        <p:spPr>
          <a:xfrm>
            <a:off x="867779" y="1518543"/>
            <a:ext cx="11193592" cy="239859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38AD0-88C3-4CAC-A7AF-1B6EFE243D25}"/>
              </a:ext>
            </a:extLst>
          </p:cNvPr>
          <p:cNvSpPr txBox="1"/>
          <p:nvPr/>
        </p:nvSpPr>
        <p:spPr>
          <a:xfrm>
            <a:off x="1597754" y="1961673"/>
            <a:ext cx="2204436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5488C7"/>
                </a:solidFill>
                <a:latin typeface="Arial"/>
                <a:cs typeface="Arial"/>
              </a:rPr>
              <a:t>100%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161547-1BD8-4FF9-A61D-58CEC16A9CA3}"/>
              </a:ext>
            </a:extLst>
          </p:cNvPr>
          <p:cNvSpPr txBox="1"/>
          <p:nvPr/>
        </p:nvSpPr>
        <p:spPr>
          <a:xfrm>
            <a:off x="922915" y="2324836"/>
            <a:ext cx="3612035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 социально значимых объектов, имеющих широкополосный доступ к информационно-телекоммуникационной сети «Интернет»</a:t>
            </a:r>
          </a:p>
          <a:p>
            <a:pPr algn="ctr">
              <a:lnSpc>
                <a:spcPct val="95000"/>
              </a:lnSpc>
              <a:spcAft>
                <a:spcPts val="0"/>
              </a:spcAft>
            </a:pPr>
            <a:endParaRPr lang="ru-RU" sz="1400" dirty="0">
              <a:latin typeface="Arial"/>
              <a:cs typeface="Arial"/>
            </a:endParaRPr>
          </a:p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b="1" dirty="0">
                <a:solidFill>
                  <a:srgbClr val="5488C7"/>
                </a:solidFill>
                <a:latin typeface="Arial"/>
                <a:cs typeface="Arial"/>
              </a:rPr>
              <a:t>169 объектов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1E279758-5835-4DC6-830B-961FE4D332A3}"/>
              </a:ext>
            </a:extLst>
          </p:cNvPr>
          <p:cNvSpPr/>
          <p:nvPr/>
        </p:nvSpPr>
        <p:spPr>
          <a:xfrm>
            <a:off x="842070" y="4134188"/>
            <a:ext cx="3621586" cy="209159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0C7F0-9252-48BC-8B80-D247E7E2F0B6}"/>
              </a:ext>
            </a:extLst>
          </p:cNvPr>
          <p:cNvSpPr txBox="1"/>
          <p:nvPr/>
        </p:nvSpPr>
        <p:spPr>
          <a:xfrm>
            <a:off x="1893450" y="4304860"/>
            <a:ext cx="1399894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5488C7"/>
                </a:solidFill>
                <a:latin typeface="Arial"/>
                <a:cs typeface="Arial"/>
              </a:rPr>
              <a:t>79</a:t>
            </a:r>
            <a:endParaRPr lang="ru-RU" sz="2800" b="1" dirty="0">
              <a:solidFill>
                <a:srgbClr val="5488C7"/>
              </a:solidFill>
              <a:latin typeface="Arial"/>
              <a:cs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3ECD46-57D9-43F5-AAF6-81D6A922421F}"/>
              </a:ext>
            </a:extLst>
          </p:cNvPr>
          <p:cNvSpPr txBox="1"/>
          <p:nvPr/>
        </p:nvSpPr>
        <p:spPr>
          <a:xfrm>
            <a:off x="842071" y="4940644"/>
            <a:ext cx="3583984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количество государственных услуг, предоставляемых органами государственной власти в реестровой модели и/или в </a:t>
            </a:r>
            <a:r>
              <a:rPr lang="ru-RU" sz="1400" dirty="0" err="1">
                <a:latin typeface="Arial"/>
                <a:cs typeface="Arial"/>
              </a:rPr>
              <a:t>проактивном</a:t>
            </a:r>
            <a:r>
              <a:rPr lang="ru-RU" sz="1400" dirty="0">
                <a:latin typeface="Arial"/>
                <a:cs typeface="Arial"/>
              </a:rPr>
              <a:t> режиме с предоставлением результата в электронном виде на ЕПГУ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4445C15-F347-450E-80AE-F7991D803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8" b="96678" l="1245" r="97095">
                        <a14:foregroundMark x1="39419" y1="84718" x2="39419" y2="84718"/>
                        <a14:foregroundMark x1="14523" y1="26246" x2="14523" y2="26246"/>
                        <a14:foregroundMark x1="32780" y1="23588" x2="32780" y2="23588"/>
                        <a14:foregroundMark x1="50207" y1="23920" x2="50207" y2="23920"/>
                        <a14:foregroundMark x1="18257" y1="35216" x2="18257" y2="35216"/>
                        <a14:foregroundMark x1="34440" y1="36213" x2="34440" y2="36213"/>
                        <a14:foregroundMark x1="50207" y1="36877" x2="50207" y2="36877"/>
                        <a14:foregroundMark x1="14938" y1="50498" x2="14938" y2="50498"/>
                        <a14:foregroundMark x1="32365" y1="50498" x2="32365" y2="50498"/>
                        <a14:foregroundMark x1="18257" y1="64784" x2="18257" y2="64784"/>
                        <a14:foregroundMark x1="34025" y1="64452" x2="34025" y2="64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652" y="3991505"/>
            <a:ext cx="508027" cy="634507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0E9F8D97-0CCB-4A2B-84E6-0D1D1CDE3166}"/>
              </a:ext>
            </a:extLst>
          </p:cNvPr>
          <p:cNvSpPr/>
          <p:nvPr/>
        </p:nvSpPr>
        <p:spPr>
          <a:xfrm>
            <a:off x="4538214" y="4281441"/>
            <a:ext cx="7506998" cy="194434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4BC2B1-2DDD-4047-9256-76D11DF1ABF2}"/>
              </a:ext>
            </a:extLst>
          </p:cNvPr>
          <p:cNvSpPr txBox="1"/>
          <p:nvPr/>
        </p:nvSpPr>
        <p:spPr>
          <a:xfrm>
            <a:off x="4681991" y="4663660"/>
            <a:ext cx="7270175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На участках мировых судей завершен 1 этап по формированию и функционированию необходимой информационно-технологической и телекоммуникационной инфраструктуры для организации защищенного межведомственного электронного взаимодействия, приема исковых заявлений, направляемых в электронном виде, и организации участия в заседаниях мировых судов в режиме видеоконференцсвязи</a:t>
            </a:r>
          </a:p>
        </p:txBody>
      </p:sp>
      <p:pic>
        <p:nvPicPr>
          <p:cNvPr id="35" name="Picture 2" descr="компьютер значок">
            <a:extLst>
              <a:ext uri="{FF2B5EF4-FFF2-40B4-BE49-F238E27FC236}">
                <a16:creationId xmlns:a16="http://schemas.microsoft.com/office/drawing/2014/main" id="{F458354C-AEAC-4976-ABBA-56801253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7" y="1725349"/>
            <a:ext cx="533136" cy="5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81B6DCCE-CCD3-48E2-97F1-9F12730195A2}"/>
              </a:ext>
            </a:extLst>
          </p:cNvPr>
          <p:cNvSpPr/>
          <p:nvPr/>
        </p:nvSpPr>
        <p:spPr>
          <a:xfrm>
            <a:off x="873641" y="4115158"/>
            <a:ext cx="3564661" cy="188057"/>
          </a:xfrm>
          <a:prstGeom prst="parallelogram">
            <a:avLst/>
          </a:prstGeom>
          <a:solidFill>
            <a:srgbClr val="5488C7"/>
          </a:solidFill>
          <a:ln>
            <a:solidFill>
              <a:srgbClr val="548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A477F46-49B5-434F-9025-14047658AD47}"/>
              </a:ext>
            </a:extLst>
          </p:cNvPr>
          <p:cNvSpPr/>
          <p:nvPr/>
        </p:nvSpPr>
        <p:spPr>
          <a:xfrm>
            <a:off x="474870" y="4075751"/>
            <a:ext cx="4420248" cy="24288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Цифровое государственное управление</a:t>
            </a:r>
          </a:p>
        </p:txBody>
      </p:sp>
      <p:sp>
        <p:nvSpPr>
          <p:cNvPr id="56" name="Параллелограмм 55">
            <a:extLst>
              <a:ext uri="{FF2B5EF4-FFF2-40B4-BE49-F238E27FC236}">
                <a16:creationId xmlns:a16="http://schemas.microsoft.com/office/drawing/2014/main" id="{BF0AFE6A-E7BE-497F-AEA2-567AC45BAC65}"/>
              </a:ext>
            </a:extLst>
          </p:cNvPr>
          <p:cNvSpPr/>
          <p:nvPr/>
        </p:nvSpPr>
        <p:spPr>
          <a:xfrm>
            <a:off x="4871881" y="1403559"/>
            <a:ext cx="3298944" cy="260888"/>
          </a:xfrm>
          <a:prstGeom prst="parallelogram">
            <a:avLst/>
          </a:prstGeom>
          <a:solidFill>
            <a:srgbClr val="5488C7"/>
          </a:solidFill>
          <a:ln>
            <a:solidFill>
              <a:srgbClr val="5488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B852D45C-C57C-4168-BE3F-BED2413D87CE}"/>
              </a:ext>
            </a:extLst>
          </p:cNvPr>
          <p:cNvSpPr/>
          <p:nvPr/>
        </p:nvSpPr>
        <p:spPr>
          <a:xfrm>
            <a:off x="4861052" y="1403559"/>
            <a:ext cx="3309773" cy="2541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Информационная инфраструктура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50A2FE-2CDA-477B-99E8-E453D7BF6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25" b="96018" l="6452" r="98208">
                        <a14:foregroundMark x1="30824" y1="21239" x2="30824" y2="21239"/>
                        <a14:foregroundMark x1="34767" y1="21681" x2="34767" y2="216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207608" y="1544446"/>
            <a:ext cx="963402" cy="780390"/>
          </a:xfrm>
          <a:prstGeom prst="rect">
            <a:avLst/>
          </a:prstGeom>
        </p:spPr>
      </p:pic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529B734F-F616-4092-9457-672015D24346}"/>
              </a:ext>
            </a:extLst>
          </p:cNvPr>
          <p:cNvCxnSpPr/>
          <p:nvPr/>
        </p:nvCxnSpPr>
        <p:spPr>
          <a:xfrm>
            <a:off x="4608519" y="1700257"/>
            <a:ext cx="0" cy="17287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0F9668D-D463-4039-B282-2FD6895983E6}"/>
              </a:ext>
            </a:extLst>
          </p:cNvPr>
          <p:cNvSpPr txBox="1"/>
          <p:nvPr/>
        </p:nvSpPr>
        <p:spPr>
          <a:xfrm>
            <a:off x="4532165" y="1754579"/>
            <a:ext cx="1399894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5488C7"/>
                </a:solidFill>
                <a:latin typeface="Arial"/>
                <a:cs typeface="Arial"/>
              </a:rPr>
              <a:t>62 </a:t>
            </a:r>
          </a:p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b="1" dirty="0">
                <a:solidFill>
                  <a:srgbClr val="5488C7"/>
                </a:solidFill>
                <a:latin typeface="Arial"/>
                <a:cs typeface="Arial"/>
              </a:rPr>
              <a:t>здания</a:t>
            </a:r>
            <a:endParaRPr lang="ru-RU" sz="2400" b="1" dirty="0">
              <a:solidFill>
                <a:srgbClr val="5488C7"/>
              </a:solidFill>
              <a:latin typeface="Arial"/>
              <a:cs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161547-1BD8-4FF9-A61D-58CEC16A9CA3}"/>
              </a:ext>
            </a:extLst>
          </p:cNvPr>
          <p:cNvSpPr txBox="1"/>
          <p:nvPr/>
        </p:nvSpPr>
        <p:spPr>
          <a:xfrm>
            <a:off x="5791200" y="1859845"/>
            <a:ext cx="3389746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 сформирована ИТ-инфраструктура в общеобразовательных организациях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F9668D-D463-4039-B282-2FD6895983E6}"/>
              </a:ext>
            </a:extLst>
          </p:cNvPr>
          <p:cNvSpPr txBox="1"/>
          <p:nvPr/>
        </p:nvSpPr>
        <p:spPr>
          <a:xfrm>
            <a:off x="4534950" y="2766727"/>
            <a:ext cx="1399894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5488C7"/>
                </a:solidFill>
                <a:latin typeface="Arial"/>
                <a:cs typeface="Arial"/>
              </a:rPr>
              <a:t>28 %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161547-1BD8-4FF9-A61D-58CEC16A9CA3}"/>
              </a:ext>
            </a:extLst>
          </p:cNvPr>
          <p:cNvSpPr txBox="1"/>
          <p:nvPr/>
        </p:nvSpPr>
        <p:spPr>
          <a:xfrm>
            <a:off x="5791200" y="2537209"/>
            <a:ext cx="6176097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доля государственных и муниципальных образовательных организаций, реализующих программы начального общего, основного общего, среднего общего и среднего профессионального образования, в учебных классах которых обеспечена возможность беспроводного широкополосного доступа к информационно-телекоммуникационной сети «Интернет» по технологии </a:t>
            </a:r>
            <a:r>
              <a:rPr lang="en-US" sz="1400" dirty="0" err="1">
                <a:latin typeface="Arial"/>
                <a:cs typeface="Arial"/>
              </a:rPr>
              <a:t>wi-fi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61547-1BD8-4FF9-A61D-58CEC16A9CA3}"/>
              </a:ext>
            </a:extLst>
          </p:cNvPr>
          <p:cNvSpPr txBox="1"/>
          <p:nvPr/>
        </p:nvSpPr>
        <p:spPr>
          <a:xfrm>
            <a:off x="1711319" y="4645536"/>
            <a:ext cx="1924153" cy="29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Aft>
                <a:spcPts val="0"/>
              </a:spcAft>
            </a:pPr>
            <a:r>
              <a:rPr lang="ru-RU" sz="1400" dirty="0">
                <a:latin typeface="Arial"/>
                <a:cs typeface="Arial"/>
              </a:rPr>
              <a:t>условных единиц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4798523" y="3079752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5488C7"/>
                </a:solidFill>
                <a:latin typeface="Arial"/>
                <a:cs typeface="Arial"/>
              </a:rPr>
              <a:t>(110%)</a:t>
            </a:r>
            <a:endParaRPr lang="ru-RU" dirty="0">
              <a:solidFill>
                <a:srgbClr val="5488C7"/>
              </a:solidFill>
              <a:latin typeface="Arial"/>
              <a:cs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4817171" y="2401998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5488C7"/>
                </a:solidFill>
                <a:latin typeface="Arial"/>
                <a:cs typeface="Arial"/>
              </a:rPr>
              <a:t>(106%)</a:t>
            </a:r>
            <a:endParaRPr lang="ru-RU" dirty="0">
              <a:solidFill>
                <a:srgbClr val="5488C7"/>
              </a:solidFill>
              <a:latin typeface="Arial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2792782" y="4360933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5488C7"/>
                </a:solidFill>
                <a:latin typeface="Arial"/>
                <a:cs typeface="Arial"/>
              </a:rPr>
              <a:t>(790%)</a:t>
            </a:r>
            <a:endParaRPr lang="ru-RU" dirty="0">
              <a:solidFill>
                <a:srgbClr val="5488C7"/>
              </a:solidFill>
              <a:latin typeface="Arial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221" y="195245"/>
            <a:ext cx="1120561" cy="9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7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F22D669-5836-42E2-B505-6F7BA1B1F2AF}"/>
              </a:ext>
            </a:extLst>
          </p:cNvPr>
          <p:cNvSpPr/>
          <p:nvPr/>
        </p:nvSpPr>
        <p:spPr>
          <a:xfrm>
            <a:off x="9184133" y="4061744"/>
            <a:ext cx="370336" cy="32501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EB07B8C-C9FB-4835-963A-BBDF2E97CCF9}"/>
              </a:ext>
            </a:extLst>
          </p:cNvPr>
          <p:cNvSpPr/>
          <p:nvPr/>
        </p:nvSpPr>
        <p:spPr>
          <a:xfrm>
            <a:off x="9164605" y="4623358"/>
            <a:ext cx="370336" cy="325018"/>
          </a:xfrm>
          <a:prstGeom prst="ellipse">
            <a:avLst/>
          </a:prstGeom>
          <a:solidFill>
            <a:srgbClr val="F93348"/>
          </a:solidFill>
          <a:ln>
            <a:solidFill>
              <a:srgbClr val="F34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id="{90B1C2FE-D9EF-4C14-8239-D36A36A49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8312762"/>
              </p:ext>
            </p:extLst>
          </p:nvPr>
        </p:nvGraphicFramePr>
        <p:xfrm>
          <a:off x="6332660" y="3052911"/>
          <a:ext cx="2559200" cy="254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9821B5F-1AE6-4EED-8C20-F82AB25E2070}"/>
              </a:ext>
            </a:extLst>
          </p:cNvPr>
          <p:cNvSpPr txBox="1"/>
          <p:nvPr/>
        </p:nvSpPr>
        <p:spPr>
          <a:xfrm>
            <a:off x="6632319" y="4014911"/>
            <a:ext cx="2046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352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показателя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двойной, наволочка, показатель значок">
            <a:extLst>
              <a:ext uri="{FF2B5EF4-FFF2-40B4-BE49-F238E27FC236}">
                <a16:creationId xmlns:a16="http://schemas.microsoft.com/office/drawing/2014/main" id="{DF861C8F-5FAC-4F87-BF9D-625A8778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220" y="4106376"/>
            <a:ext cx="253081" cy="2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двойной, наволочка, показатель значок">
            <a:extLst>
              <a:ext uri="{FF2B5EF4-FFF2-40B4-BE49-F238E27FC236}">
                <a16:creationId xmlns:a16="http://schemas.microsoft.com/office/drawing/2014/main" id="{A7A4256A-287C-433B-A59D-D4C2FC82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92" y="4665738"/>
            <a:ext cx="253081" cy="2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EF6233-F749-43C2-9DE0-0D176D985B4F}"/>
              </a:ext>
            </a:extLst>
          </p:cNvPr>
          <p:cNvSpPr txBox="1"/>
          <p:nvPr/>
        </p:nvSpPr>
        <p:spPr>
          <a:xfrm>
            <a:off x="9332854" y="4049747"/>
            <a:ext cx="1768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296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84,7%)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EE98CA-BDEB-49F7-83AF-862BA8300291}"/>
              </a:ext>
            </a:extLst>
          </p:cNvPr>
          <p:cNvSpPr txBox="1"/>
          <p:nvPr/>
        </p:nvSpPr>
        <p:spPr>
          <a:xfrm>
            <a:off x="9332042" y="4624897"/>
            <a:ext cx="1855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54 (15,3%)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6C0F99-3757-4A61-BAAC-C811F5DF5009}"/>
              </a:ext>
            </a:extLst>
          </p:cNvPr>
          <p:cNvSpPr txBox="1"/>
          <p:nvPr/>
        </p:nvSpPr>
        <p:spPr>
          <a:xfrm>
            <a:off x="2627036" y="1570004"/>
            <a:ext cx="69379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u="sng" dirty="0">
                <a:latin typeface="Arial"/>
                <a:cs typeface="Arial"/>
              </a:rPr>
              <a:t>Реализация </a:t>
            </a:r>
            <a:r>
              <a:rPr lang="ru-RU" sz="2800" b="1" u="sng" dirty="0" smtClean="0">
                <a:latin typeface="Arial"/>
                <a:cs typeface="Arial"/>
              </a:rPr>
              <a:t>приоритетных региональных </a:t>
            </a:r>
            <a:r>
              <a:rPr lang="ru-RU" sz="2800" b="1" u="sng" dirty="0">
                <a:latin typeface="Arial"/>
                <a:cs typeface="Arial"/>
              </a:rPr>
              <a:t>проектов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8932" y="3238363"/>
            <a:ext cx="4306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>
                <a:latin typeface="Arial"/>
                <a:cs typeface="Arial"/>
              </a:rPr>
              <a:t>Общее </a:t>
            </a:r>
            <a:r>
              <a:rPr lang="ru-RU" sz="1600" b="1" u="sng" dirty="0">
                <a:latin typeface="Arial"/>
                <a:cs typeface="Arial"/>
              </a:rPr>
              <a:t>количество </a:t>
            </a:r>
            <a:r>
              <a:rPr lang="ru-RU" sz="1600" b="1" u="sng" dirty="0" smtClean="0">
                <a:latin typeface="Arial"/>
                <a:cs typeface="Arial"/>
              </a:rPr>
              <a:t/>
            </a:r>
            <a:br>
              <a:rPr lang="ru-RU" sz="1600" b="1" u="sng" dirty="0" smtClean="0">
                <a:latin typeface="Arial"/>
                <a:cs typeface="Arial"/>
              </a:rPr>
            </a:br>
            <a:r>
              <a:rPr lang="ru-RU" sz="1600" b="1" u="sng" dirty="0" smtClean="0">
                <a:latin typeface="Arial"/>
                <a:cs typeface="Arial"/>
              </a:rPr>
              <a:t>приоритетных </a:t>
            </a:r>
            <a:r>
              <a:rPr lang="ru-RU" sz="1600" b="1" u="sng" dirty="0">
                <a:latin typeface="Arial"/>
                <a:cs typeface="Arial"/>
              </a:rPr>
              <a:t>региональных </a:t>
            </a:r>
            <a:r>
              <a:rPr lang="ru-RU" sz="1600" b="1" u="sng" dirty="0" smtClean="0">
                <a:latin typeface="Arial"/>
                <a:cs typeface="Arial"/>
              </a:rPr>
              <a:t>проектов, </a:t>
            </a:r>
            <a:br>
              <a:rPr lang="ru-RU" sz="1600" b="1" u="sng" dirty="0" smtClean="0">
                <a:latin typeface="Arial"/>
                <a:cs typeface="Arial"/>
              </a:rPr>
            </a:br>
            <a:r>
              <a:rPr lang="ru-RU" sz="1600" b="1" u="sng" dirty="0" smtClean="0">
                <a:latin typeface="Arial"/>
                <a:cs typeface="Arial"/>
              </a:rPr>
              <a:t>реализуемых в 2021 году: 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Arial"/>
                <a:cs typeface="Arial"/>
              </a:rPr>
              <a:t>68 </a:t>
            </a:r>
            <a:endParaRPr lang="ru-RU" sz="3600" b="1" u="sng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0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1884604"/>
            <a:ext cx="252246" cy="25224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1610154" y="1884604"/>
            <a:ext cx="5076973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173,07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километров дорог отремонтировано с учетом </a:t>
            </a: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инициатив граждан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1610154" y="2338064"/>
            <a:ext cx="4812000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58 346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жителей области</a:t>
            </a:r>
            <a:r>
              <a:rPr lang="ru-RU" altLang="ru-RU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участие в определении  вопросов местного значения на предварительном этапе и итоговых собраниях. 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Благополучателями проекта стали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269018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2731A11-2A39-42CC-82B7-85AEB0780F8B}"/>
              </a:ext>
            </a:extLst>
          </p:cNvPr>
          <p:cNvSpPr/>
          <p:nvPr/>
        </p:nvSpPr>
        <p:spPr>
          <a:xfrm>
            <a:off x="1610154" y="2923294"/>
            <a:ext cx="617058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96,1%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уровень одобрения граждан реализации ПРП «Дорога к дому»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2338064"/>
            <a:ext cx="252246" cy="2522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AF39C3-ED67-4726-AA67-29B635C7B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2932658"/>
            <a:ext cx="252246" cy="2522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9DF03E-7682-465C-868B-188AB7767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" y="1841138"/>
            <a:ext cx="1233701" cy="122919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" y="3782327"/>
            <a:ext cx="1233701" cy="751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0154" y="3541944"/>
            <a:ext cx="4020941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Выдано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50 000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социальных дисконтных карт «Забота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3485469"/>
            <a:ext cx="252246" cy="2522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3835537"/>
            <a:ext cx="252246" cy="2522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AAF39C3-ED67-4726-AA67-29B635C7B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4207075"/>
            <a:ext cx="241396" cy="24139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10154" y="3780272"/>
            <a:ext cx="4497964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1400"/>
              </a:lnSpc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 2021 году внедрен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проактивный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беззаявительный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 порядок выдачи карт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0154" y="4157919"/>
            <a:ext cx="43897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909</a:t>
            </a:r>
            <a:r>
              <a:rPr lang="ru-RU" sz="1100" dirty="0" smtClean="0">
                <a:solidFill>
                  <a:srgbClr val="F049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(учреждений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ИП,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осуществляющих реализацию </a:t>
            </a: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товаров, выполнение работ, оказание 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услуг)</a:t>
            </a:r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AAF39C3-ED67-4726-AA67-29B635C7B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4579275"/>
            <a:ext cx="241396" cy="24139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610154" y="4588806"/>
            <a:ext cx="25893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организации-партнера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5A6E74-A822-46D4-9488-8EBA461F2F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10904" r="20128" b="11977"/>
          <a:stretch/>
        </p:blipFill>
        <p:spPr>
          <a:xfrm>
            <a:off x="6468264" y="2789831"/>
            <a:ext cx="1404756" cy="11862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19" y="3729316"/>
            <a:ext cx="293266" cy="29326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8261084" y="3708384"/>
            <a:ext cx="3930916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Реализовано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инициативных предложений граждан - членов бюджетных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комиссий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8278536" y="4103291"/>
            <a:ext cx="3544009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Благополучателями проекта стали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46 538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19" y="4103291"/>
            <a:ext cx="293266" cy="2932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865F5C8-9E28-4EA7-A519-037BCEA797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19" y="2669694"/>
            <a:ext cx="293266" cy="293266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BA26D12-1A69-43DD-AAED-822ECBD49BFA}"/>
              </a:ext>
            </a:extLst>
          </p:cNvPr>
          <p:cNvSpPr/>
          <p:nvPr/>
        </p:nvSpPr>
        <p:spPr>
          <a:xfrm>
            <a:off x="8261084" y="2709517"/>
            <a:ext cx="3643663" cy="6001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Поступило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инициативных предложения.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инициативных предложений получили положительную экспертную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оценку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A51F0D5-D99E-4ECA-9010-7A961AA8F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19" y="3285975"/>
            <a:ext cx="293266" cy="29326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C8D9AD4-86D1-422E-97EB-96FEB4E5DBEC}"/>
              </a:ext>
            </a:extLst>
          </p:cNvPr>
          <p:cNvSpPr/>
          <p:nvPr/>
        </p:nvSpPr>
        <p:spPr>
          <a:xfrm>
            <a:off x="8231147" y="3292202"/>
            <a:ext cx="378713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Обучение финансовой грамотности прошло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члена основных и резервных составов бюджетных комиссий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8326200" y="4605956"/>
            <a:ext cx="3181646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проектов местных инициатив реализовано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8323263" y="4826964"/>
            <a:ext cx="3499282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57 465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приняли участие в определении  вопросов местного значения на предварительном этапе и итоговых собраниях. </a:t>
            </a:r>
          </a:p>
          <a:p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Благополучателями проекта стали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61 866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2731A11-2A39-42CC-82B7-85AEB0780F8B}"/>
              </a:ext>
            </a:extLst>
          </p:cNvPr>
          <p:cNvSpPr/>
          <p:nvPr/>
        </p:nvSpPr>
        <p:spPr>
          <a:xfrm>
            <a:off x="8338468" y="5528491"/>
            <a:ext cx="2586034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96,1%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уровень одобрения граждан реализации ПРП «Проект поддержки местных инициатив на территории Новгородской области»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2" y="4896810"/>
            <a:ext cx="293266" cy="2932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19" y="5551184"/>
            <a:ext cx="293266" cy="2932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A51F0D5-D99E-4ECA-9010-7A961AA8F5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2" y="4638195"/>
            <a:ext cx="293266" cy="29326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97" y="5289608"/>
            <a:ext cx="293266" cy="29326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59F5E54-49FB-42C4-8C01-E80F2608C2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0540" r="25706" b="15253"/>
          <a:stretch/>
        </p:blipFill>
        <p:spPr>
          <a:xfrm>
            <a:off x="6549090" y="4607763"/>
            <a:ext cx="1300515" cy="11997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2EF6148-8413-4749-965D-E5959F5C5C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1" r="25459"/>
          <a:stretch/>
        </p:blipFill>
        <p:spPr>
          <a:xfrm>
            <a:off x="72571" y="5245509"/>
            <a:ext cx="1208797" cy="1567376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1610154" y="5631332"/>
            <a:ext cx="5927992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проектов ТОС реализовано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1610154" y="5907878"/>
            <a:ext cx="6244007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Благополучателями проекта стали </a:t>
            </a:r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31 706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человек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2731A11-2A39-42CC-82B7-85AEB0780F8B}"/>
              </a:ext>
            </a:extLst>
          </p:cNvPr>
          <p:cNvSpPr/>
          <p:nvPr/>
        </p:nvSpPr>
        <p:spPr>
          <a:xfrm>
            <a:off x="1610154" y="6152884"/>
            <a:ext cx="5326355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96,1%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уровень одобрения граждан реализации ПРП «</a:t>
            </a:r>
            <a:r>
              <a:rPr lang="ru-RU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Территориальное общественное самоуправление (ТОС)  на территории Новгородской области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5632662"/>
            <a:ext cx="252246" cy="25224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5890356"/>
            <a:ext cx="252246" cy="2522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AAF39C3-ED67-4726-AA67-29B635C7B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07" y="6190052"/>
            <a:ext cx="252246" cy="25224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BA2EEEE-000F-4CC2-A646-E56E95F64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82" y="2653526"/>
            <a:ext cx="252246" cy="2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6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1</a:t>
            </a:r>
            <a:r>
              <a:rPr lang="ru-RU" altLang="ru-RU" sz="5600" dirty="0">
                <a:solidFill>
                  <a:srgbClr val="F34840"/>
                </a:solidFill>
              </a:rPr>
              <a:t>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FAADFB-C91C-48E6-987D-398778C9FF6A}"/>
              </a:ext>
            </a:extLst>
          </p:cNvPr>
          <p:cNvSpPr txBox="1"/>
          <p:nvPr/>
        </p:nvSpPr>
        <p:spPr>
          <a:xfrm>
            <a:off x="2377950" y="1525853"/>
            <a:ext cx="68103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РЕГИОНАЛЬНЫЙ ПРОЕКТ </a:t>
            </a:r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«КУЛЬТУРА В ЦИФРЕ»</a:t>
            </a:r>
            <a:endParaRPr lang="ru-RU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77C6FC-583B-4BB7-A234-6A8C1D545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8764" y="1452351"/>
            <a:ext cx="1664418" cy="1670868"/>
          </a:xfrm>
          <a:prstGeom prst="rect">
            <a:avLst/>
          </a:prstGeom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377950" y="1915933"/>
            <a:ext cx="5753277" cy="133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ru-RU" alt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dirty="0" err="1" smtClean="0">
                <a:latin typeface="Arial" pitchFamily="34" charset="0"/>
                <a:cs typeface="Arial" pitchFamily="34" charset="0"/>
              </a:rPr>
              <a:t>видеотрансляций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мероприятий в виртуальных концертных залах области </a:t>
            </a:r>
          </a:p>
          <a:p>
            <a:pPr algn="just">
              <a:lnSpc>
                <a:spcPts val="1400"/>
              </a:lnSpc>
              <a:spcAft>
                <a:spcPts val="600"/>
              </a:spcAft>
            </a:pP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     тематических рубрик в рамках проекта </a:t>
            </a:r>
            <a:r>
              <a:rPr lang="en-US" altLang="ru-RU" sz="1100" dirty="0" smtClean="0">
                <a:latin typeface="Arial" pitchFamily="34" charset="0"/>
                <a:cs typeface="Arial" pitchFamily="34" charset="0"/>
                <a:sym typeface="Calibri" pitchFamily="34" charset="0"/>
              </a:rPr>
              <a:t>#</a:t>
            </a:r>
            <a:r>
              <a:rPr lang="ru-RU" altLang="ru-RU" sz="1100" dirty="0" err="1" smtClean="0">
                <a:latin typeface="Arial" pitchFamily="34" charset="0"/>
                <a:cs typeface="Arial" pitchFamily="34" charset="0"/>
                <a:sym typeface="Calibri" pitchFamily="34" charset="0"/>
              </a:rPr>
              <a:t>Культура_ряДОМ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  <a:sym typeface="Calibri" pitchFamily="34" charset="0"/>
              </a:rPr>
              <a:t> </a:t>
            </a:r>
          </a:p>
          <a:p>
            <a:pPr algn="just">
              <a:lnSpc>
                <a:spcPts val="1400"/>
              </a:lnSpc>
              <a:spcAft>
                <a:spcPts val="600"/>
              </a:spcAft>
            </a:pP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     трансляций значимых культурных мероприятий на портале КУЛЬТУРА.РФ</a:t>
            </a:r>
          </a:p>
          <a:p>
            <a:pPr algn="just">
              <a:lnSpc>
                <a:spcPts val="1400"/>
              </a:lnSpc>
              <a:spcAft>
                <a:spcPts val="600"/>
              </a:spcAft>
            </a:pP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           разработка контента для культурной карты Новгородской области</a:t>
            </a:r>
          </a:p>
          <a:p>
            <a:pPr algn="just">
              <a:lnSpc>
                <a:spcPts val="1400"/>
              </a:lnSpc>
              <a:spcAft>
                <a:spcPts val="600"/>
              </a:spcAft>
            </a:pPr>
            <a:endParaRPr lang="ru-RU" altLang="ru-RU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595247" y="3699775"/>
            <a:ext cx="7116461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alt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мероприятий в рамках блока «</a:t>
            </a:r>
            <a:r>
              <a:rPr lang="en-US" altLang="ru-RU" sz="1100" dirty="0" smtClean="0">
                <a:latin typeface="Arial" pitchFamily="34" charset="0"/>
                <a:cs typeface="Arial" pitchFamily="34" charset="0"/>
              </a:rPr>
              <a:t>PRO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. Творчество»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форума в рамках блока «Профессиональная траектория»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alt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altLang="ru-RU" sz="1100" dirty="0" smtClean="0">
                <a:latin typeface="Arial" pitchFamily="34" charset="0"/>
                <a:cs typeface="Arial" pitchFamily="34" charset="0"/>
              </a:rPr>
              <a:t> конкурса и фестиваля международного, всероссийского, межрегионального и регионального уровней</a:t>
            </a:r>
            <a:endParaRPr lang="ru-RU" altLang="ru-RU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839A09-A24D-47D0-83B2-9A44924AC4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77950" y="3322241"/>
            <a:ext cx="2109914" cy="1675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2361A5-9A67-487E-91C2-6A2A7214A8C1}"/>
              </a:ext>
            </a:extLst>
          </p:cNvPr>
          <p:cNvSpPr txBox="1"/>
          <p:nvPr/>
        </p:nvSpPr>
        <p:spPr>
          <a:xfrm>
            <a:off x="4595248" y="3334500"/>
            <a:ext cx="897032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РЕГИОНАЛЬНЫЙ ПРОЕКТ </a:t>
            </a:r>
            <a:b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МОЛОДЕЖЬ»</a:t>
            </a:r>
            <a:endParaRPr lang="ru-RU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779279-31AD-4B8E-A23A-5F46C85C8350}"/>
              </a:ext>
            </a:extLst>
          </p:cNvPr>
          <p:cNvSpPr txBox="1"/>
          <p:nvPr/>
        </p:nvSpPr>
        <p:spPr>
          <a:xfrm>
            <a:off x="6405165" y="5105174"/>
            <a:ext cx="538289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ПРИОРИТЕТНЫЙ РЕГИОНАЛЬНЫЙ ПРОЕКТ </a:t>
            </a:r>
            <a:r>
              <a:rPr lang="ru-RU" sz="11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«НАЦИОНАЛЬНОЕ КИНО»</a:t>
            </a:r>
            <a:endParaRPr lang="ru-RU" sz="11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9ED512-3055-4438-BC39-E081CC419A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092665" y="5131254"/>
            <a:ext cx="2312501" cy="1578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2DC204-24C8-44A0-9DD6-3196254A23A8}"/>
              </a:ext>
            </a:extLst>
          </p:cNvPr>
          <p:cNvSpPr txBox="1"/>
          <p:nvPr/>
        </p:nvSpPr>
        <p:spPr>
          <a:xfrm>
            <a:off x="6405165" y="5558447"/>
            <a:ext cx="538289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spcAft>
                <a:spcPts val="60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Киносъемки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фильмов и телепроектов на территории региона</a:t>
            </a:r>
          </a:p>
          <a:p>
            <a:pPr indent="-171450">
              <a:spcAft>
                <a:spcPts val="60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Участие Новгородской области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lang="ru-RU" sz="11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мероприятиях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сферы киноиндустрии</a:t>
            </a:r>
          </a:p>
          <a:p>
            <a:pPr indent="-171450">
              <a:spcAft>
                <a:spcPts val="60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кинозалов в муниципальных образованиях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при поддержке Фонда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Кино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1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100" i="1" dirty="0">
                <a:latin typeface="Arial" pitchFamily="34" charset="0"/>
                <a:cs typeface="Arial" pitchFamily="34" charset="0"/>
              </a:rPr>
              <a:t>Батецкий,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Шимский</a:t>
            </a:r>
            <a:r>
              <a:rPr lang="ru-RU" sz="1100" i="1" dirty="0">
                <a:latin typeface="Arial" pitchFamily="34" charset="0"/>
                <a:cs typeface="Arial" pitchFamily="34" charset="0"/>
              </a:rPr>
              <a:t>, Мошенской, 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Поддорский</a:t>
            </a:r>
            <a:r>
              <a:rPr lang="ru-RU" sz="1100" i="1" dirty="0">
                <a:latin typeface="Arial" pitchFamily="34" charset="0"/>
                <a:cs typeface="Arial" pitchFamily="34" charset="0"/>
              </a:rPr>
              <a:t> муниципальные районы)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9F22D669-5836-42E2-B505-6F7BA1B1F2AF}"/>
              </a:ext>
            </a:extLst>
          </p:cNvPr>
          <p:cNvSpPr/>
          <p:nvPr/>
        </p:nvSpPr>
        <p:spPr>
          <a:xfrm>
            <a:off x="9720191" y="2890999"/>
            <a:ext cx="370336" cy="32501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EB07B8C-C9FB-4835-963A-BBDF2E97CCF9}"/>
              </a:ext>
            </a:extLst>
          </p:cNvPr>
          <p:cNvSpPr/>
          <p:nvPr/>
        </p:nvSpPr>
        <p:spPr>
          <a:xfrm>
            <a:off x="9720191" y="3459719"/>
            <a:ext cx="370336" cy="325018"/>
          </a:xfrm>
          <a:prstGeom prst="ellipse">
            <a:avLst/>
          </a:prstGeom>
          <a:solidFill>
            <a:srgbClr val="F93348"/>
          </a:solidFill>
          <a:ln>
            <a:solidFill>
              <a:srgbClr val="F348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E9138E10-19BC-4A88-A682-8A8325FF8BE7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500417C2-6FA3-4CFF-B4D3-27F70C9F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2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0B1C2FE-D9EF-4C14-8239-D36A36A49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460624"/>
              </p:ext>
            </p:extLst>
          </p:nvPr>
        </p:nvGraphicFramePr>
        <p:xfrm>
          <a:off x="6868718" y="1882166"/>
          <a:ext cx="2559200" cy="254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9821B5F-1AE6-4EED-8C20-F82AB25E2070}"/>
              </a:ext>
            </a:extLst>
          </p:cNvPr>
          <p:cNvSpPr txBox="1"/>
          <p:nvPr/>
        </p:nvSpPr>
        <p:spPr>
          <a:xfrm>
            <a:off x="7168377" y="2844166"/>
            <a:ext cx="20460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  <a:cs typeface="Arial" panose="020B0604020202020204" pitchFamily="34" charset="0"/>
              </a:rPr>
              <a:t>149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показателей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двойной, наволочка, показатель значок">
            <a:extLst>
              <a:ext uri="{FF2B5EF4-FFF2-40B4-BE49-F238E27FC236}">
                <a16:creationId xmlns:a16="http://schemas.microsoft.com/office/drawing/2014/main" id="{DF861C8F-5FAC-4F87-BF9D-625A8778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78" y="2935631"/>
            <a:ext cx="253081" cy="2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войной, наволочка, показатель значок">
            <a:extLst>
              <a:ext uri="{FF2B5EF4-FFF2-40B4-BE49-F238E27FC236}">
                <a16:creationId xmlns:a16="http://schemas.microsoft.com/office/drawing/2014/main" id="{A7A4256A-287C-433B-A59D-D4C2FC82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750" y="3494993"/>
            <a:ext cx="253081" cy="2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EF6233-F749-43C2-9DE0-0D176D985B4F}"/>
              </a:ext>
            </a:extLst>
          </p:cNvPr>
          <p:cNvSpPr txBox="1"/>
          <p:nvPr/>
        </p:nvSpPr>
        <p:spPr>
          <a:xfrm>
            <a:off x="9868912" y="2879002"/>
            <a:ext cx="1768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132 (88,6%)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EE98CA-BDEB-49F7-83AF-862BA8300291}"/>
              </a:ext>
            </a:extLst>
          </p:cNvPr>
          <p:cNvSpPr txBox="1"/>
          <p:nvPr/>
        </p:nvSpPr>
        <p:spPr>
          <a:xfrm>
            <a:off x="9868100" y="3454152"/>
            <a:ext cx="1855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17 (11,4%)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F68DFE4-8169-4990-B4CB-25A534795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2EAFE63-B1CF-4BE6-96B5-1B7E46C9216B}"/>
              </a:ext>
            </a:extLst>
          </p:cNvPr>
          <p:cNvSpPr txBox="1"/>
          <p:nvPr/>
        </p:nvSpPr>
        <p:spPr>
          <a:xfrm>
            <a:off x="2215104" y="4002527"/>
            <a:ext cx="1815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u="sng" dirty="0">
                <a:latin typeface="Arial"/>
                <a:cs typeface="Arial"/>
              </a:rPr>
              <a:t>Исполнено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6C0F99-3757-4A61-BAAC-C811F5DF5009}"/>
              </a:ext>
            </a:extLst>
          </p:cNvPr>
          <p:cNvSpPr txBox="1"/>
          <p:nvPr/>
        </p:nvSpPr>
        <p:spPr>
          <a:xfrm>
            <a:off x="1713767" y="1591606"/>
            <a:ext cx="3414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u="sng" dirty="0">
                <a:latin typeface="Arial"/>
                <a:cs typeface="Arial"/>
              </a:rPr>
              <a:t>Объем бюджетных ассигнований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0555F7C-B423-40C6-BB32-31C790436116}"/>
              </a:ext>
            </a:extLst>
          </p:cNvPr>
          <p:cNvSpPr txBox="1"/>
          <p:nvPr/>
        </p:nvSpPr>
        <p:spPr>
          <a:xfrm>
            <a:off x="710830" y="1850700"/>
            <a:ext cx="3600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9,47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C5C1B8-7A78-4309-9866-3A6D4520E30C}"/>
              </a:ext>
            </a:extLst>
          </p:cNvPr>
          <p:cNvSpPr txBox="1"/>
          <p:nvPr/>
        </p:nvSpPr>
        <p:spPr>
          <a:xfrm>
            <a:off x="2934447" y="2048169"/>
            <a:ext cx="1815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млрд. рублей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5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B513563C-DE1C-4E9B-BDB0-13E4ED4C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05" y="1438886"/>
            <a:ext cx="573656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7BDCE2BF-FE57-4E01-BBDF-BA652A3A264F}"/>
              </a:ext>
            </a:extLst>
          </p:cNvPr>
          <p:cNvSpPr txBox="1"/>
          <p:nvPr/>
        </p:nvSpPr>
        <p:spPr>
          <a:xfrm>
            <a:off x="864768" y="2542563"/>
            <a:ext cx="2334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</a:p>
          <a:p>
            <a:pPr algn="ctr"/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бюджета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3D93DF5-B659-43F6-9AD6-1B5A40031A4B}"/>
              </a:ext>
            </a:extLst>
          </p:cNvPr>
          <p:cNvSpPr txBox="1"/>
          <p:nvPr/>
        </p:nvSpPr>
        <p:spPr>
          <a:xfrm>
            <a:off x="3270198" y="2542563"/>
            <a:ext cx="2224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</a:t>
            </a:r>
          </a:p>
          <a:p>
            <a:pPr algn="ctr"/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областного бюджета</a:t>
            </a:r>
          </a:p>
        </p:txBody>
      </p:sp>
      <p:pic>
        <p:nvPicPr>
          <p:cNvPr id="6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7B36A925-32F5-41B1-BA3A-517094F4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24" y="3871414"/>
            <a:ext cx="573656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0EE9118D-62D3-4833-A996-F6B943A6542A}"/>
              </a:ext>
            </a:extLst>
          </p:cNvPr>
          <p:cNvSpPr txBox="1"/>
          <p:nvPr/>
        </p:nvSpPr>
        <p:spPr>
          <a:xfrm>
            <a:off x="710830" y="4445070"/>
            <a:ext cx="3600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9,37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F0FC194-E6D9-4AE3-91FB-F567FF9EFCA4}"/>
              </a:ext>
            </a:extLst>
          </p:cNvPr>
          <p:cNvSpPr txBox="1"/>
          <p:nvPr/>
        </p:nvSpPr>
        <p:spPr>
          <a:xfrm>
            <a:off x="2934447" y="4633980"/>
            <a:ext cx="1815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млрд. рублей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BDCE2BF-FE57-4E01-BBDF-BA652A3A264F}"/>
              </a:ext>
            </a:extLst>
          </p:cNvPr>
          <p:cNvSpPr txBox="1"/>
          <p:nvPr/>
        </p:nvSpPr>
        <p:spPr>
          <a:xfrm>
            <a:off x="864768" y="5370959"/>
            <a:ext cx="2334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</a:p>
          <a:p>
            <a:pPr algn="ctr"/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 бюджета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D93DF5-B659-43F6-9AD6-1B5A40031A4B}"/>
              </a:ext>
            </a:extLst>
          </p:cNvPr>
          <p:cNvSpPr txBox="1"/>
          <p:nvPr/>
        </p:nvSpPr>
        <p:spPr>
          <a:xfrm>
            <a:off x="3270198" y="5370959"/>
            <a:ext cx="2224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</a:t>
            </a:r>
          </a:p>
          <a:p>
            <a:pPr algn="ctr"/>
            <a:r>
              <a:rPr lang="ru-R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областного бюджета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E9118D-62D3-4833-A996-F6B943A6542A}"/>
              </a:ext>
            </a:extLst>
          </p:cNvPr>
          <p:cNvSpPr txBox="1"/>
          <p:nvPr/>
        </p:nvSpPr>
        <p:spPr>
          <a:xfrm>
            <a:off x="1379983" y="4970849"/>
            <a:ext cx="3600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98,9%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)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C6C0F99-3757-4A61-BAAC-C811F5DF5009}"/>
              </a:ext>
            </a:extLst>
          </p:cNvPr>
          <p:cNvSpPr txBox="1"/>
          <p:nvPr/>
        </p:nvSpPr>
        <p:spPr>
          <a:xfrm>
            <a:off x="7202538" y="1526162"/>
            <a:ext cx="3966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u="sng" dirty="0">
                <a:latin typeface="Arial"/>
                <a:cs typeface="Arial"/>
              </a:rPr>
              <a:t>Реализация национальных проектов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14885" y="5065222"/>
            <a:ext cx="1822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D9124A"/>
                </a:solidFill>
                <a:latin typeface="Arial"/>
                <a:cs typeface="Arial"/>
              </a:rPr>
              <a:t>15 показателей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14885" y="5464904"/>
            <a:ext cx="125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7C6EAF"/>
                </a:solidFill>
                <a:latin typeface="Arial"/>
                <a:cs typeface="Arial"/>
              </a:rPr>
              <a:t>1 показатель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814885" y="5865126"/>
            <a:ext cx="125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5AECD"/>
                </a:solidFill>
                <a:latin typeface="Arial"/>
                <a:cs typeface="Arial"/>
              </a:rPr>
              <a:t>1 показатель</a:t>
            </a:r>
          </a:p>
        </p:txBody>
      </p:sp>
      <p:sp>
        <p:nvSpPr>
          <p:cNvPr id="81" name="Прямоугольник: скругленные углы 30">
            <a:extLst>
              <a:ext uri="{FF2B5EF4-FFF2-40B4-BE49-F238E27FC236}">
                <a16:creationId xmlns:a16="http://schemas.microsoft.com/office/drawing/2014/main" id="{1F18B57F-F55D-43B3-9073-20E9B79DAC86}"/>
              </a:ext>
            </a:extLst>
          </p:cNvPr>
          <p:cNvSpPr/>
          <p:nvPr/>
        </p:nvSpPr>
        <p:spPr>
          <a:xfrm>
            <a:off x="7163197" y="4530635"/>
            <a:ext cx="4344650" cy="173261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араллелограмм 42">
            <a:extLst>
              <a:ext uri="{FF2B5EF4-FFF2-40B4-BE49-F238E27FC236}">
                <a16:creationId xmlns:a16="http://schemas.microsoft.com/office/drawing/2014/main" id="{90AC6B66-2D9D-486B-A3DB-225CA452BA49}"/>
              </a:ext>
            </a:extLst>
          </p:cNvPr>
          <p:cNvSpPr/>
          <p:nvPr/>
        </p:nvSpPr>
        <p:spPr>
          <a:xfrm>
            <a:off x="3784146" y="4043930"/>
            <a:ext cx="1160733" cy="237338"/>
          </a:xfrm>
          <a:prstGeom prst="parallelogram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64D42402-686A-485D-A01E-309A98E26A5A}"/>
              </a:ext>
            </a:extLst>
          </p:cNvPr>
          <p:cNvSpPr/>
          <p:nvPr/>
        </p:nvSpPr>
        <p:spPr>
          <a:xfrm>
            <a:off x="3797074" y="4018315"/>
            <a:ext cx="1160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EAFE63-B1CF-4BE6-96B5-1B7E46C9216B}"/>
              </a:ext>
            </a:extLst>
          </p:cNvPr>
          <p:cNvSpPr txBox="1"/>
          <p:nvPr/>
        </p:nvSpPr>
        <p:spPr>
          <a:xfrm>
            <a:off x="7401853" y="5035891"/>
            <a:ext cx="2672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400" b="1" dirty="0">
                <a:solidFill>
                  <a:srgbClr val="D9124A"/>
                </a:solidFill>
                <a:latin typeface="Arial"/>
                <a:cs typeface="Arial"/>
              </a:rPr>
              <a:t>НП «Здравоохранение»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2EAFE63-B1CF-4BE6-96B5-1B7E46C9216B}"/>
              </a:ext>
            </a:extLst>
          </p:cNvPr>
          <p:cNvSpPr txBox="1"/>
          <p:nvPr/>
        </p:nvSpPr>
        <p:spPr>
          <a:xfrm>
            <a:off x="7416162" y="5452574"/>
            <a:ext cx="2672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400" b="1" dirty="0">
                <a:solidFill>
                  <a:srgbClr val="7C6EAF"/>
                </a:solidFill>
                <a:latin typeface="Arial"/>
                <a:cs typeface="Arial"/>
              </a:rPr>
              <a:t>НП «Культура»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2EAFE63-B1CF-4BE6-96B5-1B7E46C9216B}"/>
              </a:ext>
            </a:extLst>
          </p:cNvPr>
          <p:cNvSpPr txBox="1"/>
          <p:nvPr/>
        </p:nvSpPr>
        <p:spPr>
          <a:xfrm>
            <a:off x="7401852" y="5847986"/>
            <a:ext cx="2672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400" b="1" dirty="0">
                <a:solidFill>
                  <a:srgbClr val="05AECD"/>
                </a:solidFill>
                <a:latin typeface="Arial"/>
                <a:cs typeface="Arial"/>
              </a:rPr>
              <a:t>НП «Демография»</a:t>
            </a:r>
          </a:p>
        </p:txBody>
      </p:sp>
      <p:pic>
        <p:nvPicPr>
          <p:cNvPr id="86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6F64A2CE-1156-4BC3-A758-5BA018CD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52" y="5065222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6F64A2CE-1156-4BC3-A758-5BA018CD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16" y="5475577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6F64A2CE-1156-4BC3-A758-5BA018CD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47" y="5906570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7558029" y="4562450"/>
            <a:ext cx="3516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>
                <a:latin typeface="Arial"/>
                <a:cs typeface="Arial"/>
              </a:rPr>
              <a:t>Невыполненные показатели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57" y="233000"/>
            <a:ext cx="1192387" cy="89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31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2</a:t>
            </a:r>
            <a:r>
              <a:rPr lang="ru-RU" altLang="ru-RU" sz="5600" dirty="0" smtClean="0">
                <a:solidFill>
                  <a:srgbClr val="F34840"/>
                </a:solidFill>
              </a:rPr>
              <a:t>0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0763" y="3875029"/>
            <a:ext cx="861393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февраль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16" y="3868262"/>
            <a:ext cx="877197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январь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6506" y="3868450"/>
            <a:ext cx="869547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март</a:t>
            </a:r>
            <a:endParaRPr lang="ru-RU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0646" y="3863527"/>
            <a:ext cx="880028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апрель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6158" y="3860679"/>
            <a:ext cx="900943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июнь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2765" y="3863527"/>
            <a:ext cx="866927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36687" t="45370" r="28519" b="2450"/>
          <a:stretch/>
        </p:blipFill>
        <p:spPr>
          <a:xfrm>
            <a:off x="183416" y="2870200"/>
            <a:ext cx="877197" cy="8771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33946" t="22144" r="27076" b="22144"/>
          <a:stretch/>
        </p:blipFill>
        <p:spPr>
          <a:xfrm>
            <a:off x="1102610" y="2877850"/>
            <a:ext cx="869547" cy="8695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28782" t="11508" r="34141" b="32864"/>
          <a:stretch/>
        </p:blipFill>
        <p:spPr>
          <a:xfrm>
            <a:off x="2016506" y="2877850"/>
            <a:ext cx="869547" cy="8695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/>
          <a:srcRect l="41304" t="3685" r="22108" b="45336"/>
          <a:stretch/>
        </p:blipFill>
        <p:spPr>
          <a:xfrm>
            <a:off x="2941127" y="2885500"/>
            <a:ext cx="869547" cy="8695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50000" t="22887" r="12589" b="21007"/>
          <a:stretch/>
        </p:blipFill>
        <p:spPr>
          <a:xfrm>
            <a:off x="3860145" y="2885500"/>
            <a:ext cx="869547" cy="8695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8" t="6387" r="22441" b="31625"/>
          <a:stretch/>
        </p:blipFill>
        <p:spPr>
          <a:xfrm>
            <a:off x="4777181" y="2885500"/>
            <a:ext cx="889920" cy="8618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21" y="4125120"/>
            <a:ext cx="114300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ЗОЖ, </a:t>
            </a:r>
          </a:p>
          <a:p>
            <a:pPr algn="ctr">
              <a:lnSpc>
                <a:spcPts val="800"/>
              </a:lnSpc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активный досуг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7844" y="4132770"/>
            <a:ext cx="95402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зимние </a:t>
            </a:r>
          </a:p>
          <a:p>
            <a:pPr algn="ctr">
              <a:lnSpc>
                <a:spcPts val="800"/>
              </a:lnSpc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виды спорта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0705" y="4139915"/>
            <a:ext cx="114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ГТО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0411" y="4132770"/>
            <a:ext cx="6479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волейбол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70362" y="4134167"/>
            <a:ext cx="10390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фитнес, атлетизм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6735" y="4117444"/>
            <a:ext cx="117535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спортивное </a:t>
            </a:r>
            <a:br>
              <a:rPr lang="ru-RU" sz="800" dirty="0">
                <a:latin typeface="Arial" pitchFamily="34" charset="0"/>
                <a:cs typeface="Arial" pitchFamily="34" charset="0"/>
              </a:rPr>
            </a:br>
            <a:r>
              <a:rPr lang="ru-RU" sz="800" dirty="0">
                <a:latin typeface="Arial" pitchFamily="34" charset="0"/>
                <a:cs typeface="Arial" pitchFamily="34" charset="0"/>
              </a:rPr>
              <a:t>ориентирование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6" y="1388628"/>
            <a:ext cx="1307895" cy="130656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4936" y="4386963"/>
            <a:ext cx="109070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1157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мероприятий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70 808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38232" y="4394614"/>
            <a:ext cx="108000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1457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lvl="0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77 264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40755" y="4388204"/>
            <a:ext cx="1080000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1652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72 819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841244" y="4392193"/>
            <a:ext cx="1097301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800"/>
              </a:lnSpc>
            </a:pPr>
            <a:r>
              <a:rPr lang="ru-RU" sz="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421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мероприятие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39 967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54357" y="4394223"/>
            <a:ext cx="1131512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245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44 329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63956" y="4381539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559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61 161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посещение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1729" y="5820367"/>
            <a:ext cx="888884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июль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1399" y="6073287"/>
            <a:ext cx="5437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футбол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0316" y="6306483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1123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24 636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посещений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04505" y="5832400"/>
            <a:ext cx="861393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август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98187" y="6080938"/>
            <a:ext cx="6783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баскетбол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98143" y="6311299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1075 </a:t>
            </a:r>
            <a:r>
              <a:rPr lang="ru-RU" sz="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26 072 </a:t>
            </a:r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посещения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12214" y="5822952"/>
            <a:ext cx="873839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сентябрь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74957" y="6068504"/>
            <a:ext cx="7344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>
                <a:latin typeface="Arial" pitchFamily="34" charset="0"/>
                <a:cs typeface="Arial" pitchFamily="34" charset="0"/>
              </a:rPr>
              <a:t>б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ег, ходьба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95210" y="6312237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1 631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мероприятие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84 497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23" r="43741" b="9035"/>
          <a:stretch/>
        </p:blipFill>
        <p:spPr>
          <a:xfrm>
            <a:off x="170304" y="4817176"/>
            <a:ext cx="882960" cy="87215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t="16257" r="6309" b="2495"/>
          <a:stretch/>
        </p:blipFill>
        <p:spPr>
          <a:xfrm>
            <a:off x="1110763" y="4824825"/>
            <a:ext cx="861393" cy="86202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t="-179" r="12401" b="18991"/>
          <a:stretch/>
        </p:blipFill>
        <p:spPr>
          <a:xfrm>
            <a:off x="2013357" y="4824168"/>
            <a:ext cx="872697" cy="87281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29278" y="5815401"/>
            <a:ext cx="888884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октябрь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72948" y="6075559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гимнастика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21024" y="5815401"/>
            <a:ext cx="923002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ноябрь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92513" y="6075559"/>
            <a:ext cx="8579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единоборства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02060" y="5815401"/>
            <a:ext cx="902068" cy="215444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декабрь</a:t>
            </a:r>
            <a:endParaRPr lang="ru-RU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713528" y="6014004"/>
            <a:ext cx="995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танцевальный</a:t>
            </a:r>
          </a:p>
          <a:p>
            <a:pPr algn="ctr"/>
            <a:r>
              <a:rPr lang="ru-RU" sz="800" dirty="0" smtClean="0">
                <a:latin typeface="Arial" pitchFamily="34" charset="0"/>
                <a:cs typeface="Arial" pitchFamily="34" charset="0"/>
              </a:rPr>
              <a:t>спорт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806325" y="6305920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1 651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мероприятие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89 163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посещения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62892" y="6294777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1 421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мероприятие</a:t>
            </a:r>
            <a:endParaRPr lang="ru-RU" sz="800" dirty="0">
              <a:latin typeface="Arial" pitchFamily="34" charset="0"/>
              <a:cs typeface="Arial" pitchFamily="34" charset="0"/>
            </a:endParaRP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54 695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51662" y="6294776"/>
            <a:ext cx="1156749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1 849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мероприятий</a:t>
            </a:r>
          </a:p>
          <a:p>
            <a:pPr lvl="0" algn="ctr">
              <a:lnSpc>
                <a:spcPts val="800"/>
              </a:lnSpc>
            </a:pPr>
            <a:r>
              <a:rPr lang="ru-RU" sz="800" b="1" dirty="0" smtClean="0">
                <a:latin typeface="Arial" pitchFamily="34" charset="0"/>
                <a:cs typeface="Arial" pitchFamily="34" charset="0"/>
              </a:rPr>
              <a:t>58 237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посещений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6840" r="28761" b="16440"/>
          <a:stretch/>
        </p:blipFill>
        <p:spPr>
          <a:xfrm>
            <a:off x="2935000" y="4824168"/>
            <a:ext cx="875674" cy="88131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23538" r="35332" b="5730"/>
          <a:stretch/>
        </p:blipFill>
        <p:spPr>
          <a:xfrm>
            <a:off x="4797242" y="4824168"/>
            <a:ext cx="906886" cy="87337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9" r="26561"/>
          <a:stretch/>
        </p:blipFill>
        <p:spPr>
          <a:xfrm>
            <a:off x="3829626" y="4824168"/>
            <a:ext cx="900066" cy="881320"/>
          </a:xfrm>
          <a:prstGeom prst="rect">
            <a:avLst/>
          </a:prstGeom>
        </p:spPr>
      </p:pic>
      <p:pic>
        <p:nvPicPr>
          <p:cNvPr id="55" name="Picture 5" descr="https://pp.userapi.com/c845416/v845416042/7bac2/HjvwomWu5Q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17856" y="3234766"/>
            <a:ext cx="1675591" cy="1628145"/>
          </a:xfrm>
          <a:prstGeom prst="rect">
            <a:avLst/>
          </a:prstGeom>
          <a:noFill/>
        </p:spPr>
      </p:pic>
      <p:sp>
        <p:nvSpPr>
          <p:cNvPr id="56" name="TextBox 32"/>
          <p:cNvSpPr txBox="1"/>
          <p:nvPr/>
        </p:nvSpPr>
        <p:spPr>
          <a:xfrm>
            <a:off x="7713434" y="4642964"/>
            <a:ext cx="102375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595</a:t>
            </a:r>
            <a:r>
              <a:rPr lang="ru-RU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37 744</a:t>
            </a: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посещения </a:t>
            </a:r>
            <a:endParaRPr lang="zh-CN" altLang="en-US" sz="1600" dirty="0"/>
          </a:p>
        </p:txBody>
      </p:sp>
      <p:sp>
        <p:nvSpPr>
          <p:cNvPr id="57" name="TextBox 33"/>
          <p:cNvSpPr txBox="1"/>
          <p:nvPr/>
        </p:nvSpPr>
        <p:spPr>
          <a:xfrm>
            <a:off x="8734078" y="4631285"/>
            <a:ext cx="103092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2 593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мероприятия</a:t>
            </a:r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30 028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посещений</a:t>
            </a:r>
            <a:endParaRPr lang="zh-CN" altLang="en-US" sz="1600" dirty="0"/>
          </a:p>
        </p:txBody>
      </p:sp>
      <p:sp>
        <p:nvSpPr>
          <p:cNvPr id="58" name="TextBox 34"/>
          <p:cNvSpPr txBox="1"/>
          <p:nvPr/>
        </p:nvSpPr>
        <p:spPr>
          <a:xfrm rot="10800000" flipV="1">
            <a:off x="10905023" y="4603225"/>
            <a:ext cx="1136747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4 091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мероприятие</a:t>
            </a:r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37 906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посещений</a:t>
            </a:r>
            <a:endParaRPr lang="zh-CN" altLang="en-US" sz="1600" dirty="0"/>
          </a:p>
        </p:txBody>
      </p:sp>
      <p:sp>
        <p:nvSpPr>
          <p:cNvPr id="59" name="TextBox 35"/>
          <p:cNvSpPr txBox="1"/>
          <p:nvPr/>
        </p:nvSpPr>
        <p:spPr>
          <a:xfrm>
            <a:off x="10905024" y="5846362"/>
            <a:ext cx="1014468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«ШКОЛА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ЗДОРОВЬЯ»</a:t>
            </a:r>
          </a:p>
        </p:txBody>
      </p:sp>
      <p:sp>
        <p:nvSpPr>
          <p:cNvPr id="60" name="TextBox 37"/>
          <p:cNvSpPr txBox="1"/>
          <p:nvPr/>
        </p:nvSpPr>
        <p:spPr>
          <a:xfrm>
            <a:off x="10894799" y="6262304"/>
            <a:ext cx="99236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894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мероприятия</a:t>
            </a:r>
          </a:p>
          <a:p>
            <a:pPr>
              <a:lnSpc>
                <a:spcPts val="800"/>
              </a:lnSpc>
            </a:pP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663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посещения</a:t>
            </a:r>
            <a:endParaRPr lang="zh-CN" altLang="en-US" sz="1600" dirty="0"/>
          </a:p>
        </p:txBody>
      </p:sp>
      <p:sp>
        <p:nvSpPr>
          <p:cNvPr id="61" name="TextBox 38"/>
          <p:cNvSpPr txBox="1"/>
          <p:nvPr/>
        </p:nvSpPr>
        <p:spPr>
          <a:xfrm>
            <a:off x="7699198" y="4178617"/>
            <a:ext cx="981742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«ШАГ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К ЗДОРОВЬЮ»</a:t>
            </a:r>
          </a:p>
        </p:txBody>
      </p:sp>
      <p:sp>
        <p:nvSpPr>
          <p:cNvPr id="62" name="TextBox 39"/>
          <p:cNvSpPr txBox="1"/>
          <p:nvPr/>
        </p:nvSpPr>
        <p:spPr>
          <a:xfrm>
            <a:off x="9820132" y="4178617"/>
            <a:ext cx="1020010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«СЕРЕБРЯНАЯ  СПАРТАКИАДА»</a:t>
            </a:r>
          </a:p>
        </p:txBody>
      </p:sp>
      <p:sp>
        <p:nvSpPr>
          <p:cNvPr id="63" name="TextBox 40"/>
          <p:cNvSpPr txBox="1"/>
          <p:nvPr/>
        </p:nvSpPr>
        <p:spPr>
          <a:xfrm>
            <a:off x="8731931" y="4178617"/>
            <a:ext cx="1034764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«ЧАС 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СПОРТА»</a:t>
            </a:r>
          </a:p>
        </p:txBody>
      </p:sp>
      <p:sp>
        <p:nvSpPr>
          <p:cNvPr id="64" name="TextBox 41"/>
          <p:cNvSpPr txBox="1"/>
          <p:nvPr/>
        </p:nvSpPr>
        <p:spPr>
          <a:xfrm>
            <a:off x="9841570" y="4631285"/>
            <a:ext cx="98174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>
                <a:latin typeface="Arial" panose="020B0604020202020204" pitchFamily="34" charset="0"/>
                <a:cs typeface="Arial" panose="020B0604020202020204" pitchFamily="34" charset="0"/>
              </a:rPr>
              <a:t>728</a:t>
            </a:r>
            <a:r>
              <a:rPr lang="ru-RU" sz="7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682</a:t>
            </a:r>
            <a:r>
              <a:rPr lang="ru-RU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посещения</a:t>
            </a:r>
            <a:endParaRPr lang="ru-RU" sz="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5" name="Рисунок 42"/>
          <p:cNvPicPr>
            <a:picLocks noChangeAspect="1"/>
          </p:cNvPicPr>
          <p:nvPr/>
        </p:nvPicPr>
        <p:blipFill rotWithShape="1">
          <a:blip r:embed="rId17" cstate="print"/>
          <a:srcRect l="203" t="26064" r="27389" b="37489"/>
          <a:stretch>
            <a:fillRect/>
          </a:stretch>
        </p:blipFill>
        <p:spPr>
          <a:xfrm>
            <a:off x="7699198" y="3383006"/>
            <a:ext cx="981742" cy="658918"/>
          </a:xfrm>
          <a:prstGeom prst="rect">
            <a:avLst/>
          </a:prstGeom>
        </p:spPr>
      </p:pic>
      <p:pic>
        <p:nvPicPr>
          <p:cNvPr id="66" name="Рисунок 43"/>
          <p:cNvPicPr>
            <a:picLocks noChangeAspect="1"/>
          </p:cNvPicPr>
          <p:nvPr/>
        </p:nvPicPr>
        <p:blipFill rotWithShape="1">
          <a:blip r:embed="rId18" cstate="print"/>
          <a:srcRect l="-434" t="30128" r="1472" b="38497"/>
          <a:stretch>
            <a:fillRect/>
          </a:stretch>
        </p:blipFill>
        <p:spPr>
          <a:xfrm>
            <a:off x="10894800" y="4994137"/>
            <a:ext cx="1010618" cy="738868"/>
          </a:xfrm>
          <a:prstGeom prst="rect">
            <a:avLst/>
          </a:prstGeom>
        </p:spPr>
      </p:pic>
      <p:pic>
        <p:nvPicPr>
          <p:cNvPr id="67" name="Рисунок 44"/>
          <p:cNvPicPr>
            <a:picLocks noChangeAspect="1"/>
          </p:cNvPicPr>
          <p:nvPr/>
        </p:nvPicPr>
        <p:blipFill rotWithShape="1">
          <a:blip r:embed="rId19" cstate="print"/>
          <a:srcRect l="-373" t="43021" r="373" b="29222"/>
          <a:stretch>
            <a:fillRect/>
          </a:stretch>
        </p:blipFill>
        <p:spPr>
          <a:xfrm>
            <a:off x="8730480" y="3383006"/>
            <a:ext cx="1037352" cy="658918"/>
          </a:xfrm>
          <a:prstGeom prst="rect">
            <a:avLst/>
          </a:prstGeom>
        </p:spPr>
      </p:pic>
      <p:pic>
        <p:nvPicPr>
          <p:cNvPr id="68" name="Рисунок 45"/>
          <p:cNvPicPr>
            <a:picLocks noChangeAspect="1"/>
          </p:cNvPicPr>
          <p:nvPr/>
        </p:nvPicPr>
        <p:blipFill rotWithShape="1">
          <a:blip r:embed="rId20" cstate="print"/>
          <a:srcRect l="1086" t="10485" r="1086" b="66709"/>
          <a:stretch>
            <a:fillRect/>
          </a:stretch>
        </p:blipFill>
        <p:spPr>
          <a:xfrm>
            <a:off x="9817500" y="3383006"/>
            <a:ext cx="1024708" cy="658918"/>
          </a:xfrm>
          <a:prstGeom prst="rect">
            <a:avLst/>
          </a:prstGeom>
        </p:spPr>
      </p:pic>
      <p:pic>
        <p:nvPicPr>
          <p:cNvPr id="69" name="Рисунок 51"/>
          <p:cNvPicPr>
            <a:picLocks noChangeAspect="1"/>
          </p:cNvPicPr>
          <p:nvPr/>
        </p:nvPicPr>
        <p:blipFill rotWithShape="1">
          <a:blip r:embed="rId21" cstate="print"/>
          <a:srcRect l="19874" r="35547"/>
          <a:stretch>
            <a:fillRect/>
          </a:stretch>
        </p:blipFill>
        <p:spPr>
          <a:xfrm rot="5400000">
            <a:off x="11091709" y="3187084"/>
            <a:ext cx="658916" cy="1032288"/>
          </a:xfrm>
          <a:prstGeom prst="rect">
            <a:avLst/>
          </a:prstGeom>
        </p:spPr>
      </p:pic>
      <p:sp>
        <p:nvSpPr>
          <p:cNvPr id="70" name="TextBox 52"/>
          <p:cNvSpPr txBox="1"/>
          <p:nvPr/>
        </p:nvSpPr>
        <p:spPr>
          <a:xfrm>
            <a:off x="10911903" y="4169381"/>
            <a:ext cx="1020010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«МАРШРУТЫ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ДОЛГОЛЕТИЯ»</a:t>
            </a:r>
          </a:p>
        </p:txBody>
      </p:sp>
      <p:sp>
        <p:nvSpPr>
          <p:cNvPr id="71" name="TextBox 53"/>
          <p:cNvSpPr txBox="1"/>
          <p:nvPr/>
        </p:nvSpPr>
        <p:spPr>
          <a:xfrm>
            <a:off x="8743286" y="5846362"/>
            <a:ext cx="1014468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«ТАНЦЫ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РАДОСТЬ»</a:t>
            </a:r>
          </a:p>
        </p:txBody>
      </p:sp>
      <p:sp>
        <p:nvSpPr>
          <p:cNvPr id="72" name="TextBox 57"/>
          <p:cNvSpPr txBox="1"/>
          <p:nvPr/>
        </p:nvSpPr>
        <p:spPr>
          <a:xfrm>
            <a:off x="6616139" y="6271541"/>
            <a:ext cx="107126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621</a:t>
            </a:r>
            <a:r>
              <a:rPr lang="ru-RU" altLang="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dirty="0" err="1" smtClean="0">
                <a:latin typeface="Arial" pitchFamily="34" charset="0"/>
                <a:cs typeface="Arial" pitchFamily="34" charset="0"/>
              </a:rPr>
              <a:t>мероприятий</a:t>
            </a:r>
            <a:r>
              <a:rPr lang="ru-RU" sz="700" dirty="0" err="1">
                <a:latin typeface="Arial" pitchFamily="34" charset="0"/>
                <a:cs typeface="Arial" pitchFamily="34" charset="0"/>
              </a:rPr>
              <a:t>е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</a:t>
            </a:r>
            <a:endParaRPr lang="zh-CN" altLang="en-US" sz="1600" dirty="0"/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96</a:t>
            </a:r>
            <a:r>
              <a:rPr lang="ru-RU" altLang="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279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посещений </a:t>
            </a:r>
            <a:endParaRPr lang="zh-CN" altLang="en-US" sz="1600" dirty="0"/>
          </a:p>
        </p:txBody>
      </p:sp>
      <p:sp>
        <p:nvSpPr>
          <p:cNvPr id="73" name="TextBox 58"/>
          <p:cNvSpPr txBox="1"/>
          <p:nvPr/>
        </p:nvSpPr>
        <p:spPr>
          <a:xfrm>
            <a:off x="7658442" y="6271541"/>
            <a:ext cx="103092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altLang="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437</a:t>
            </a:r>
            <a:r>
              <a:rPr lang="ru-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мероприятий </a:t>
            </a:r>
            <a:endParaRPr lang="zh-CN" altLang="en-US" sz="1600" dirty="0"/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47 856 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посещений  </a:t>
            </a:r>
            <a:endParaRPr lang="zh-CN" altLang="en-US" sz="1600" dirty="0"/>
          </a:p>
        </p:txBody>
      </p:sp>
      <p:sp>
        <p:nvSpPr>
          <p:cNvPr id="74" name="TextBox 59"/>
          <p:cNvSpPr txBox="1"/>
          <p:nvPr/>
        </p:nvSpPr>
        <p:spPr>
          <a:xfrm rot="10800000" flipV="1">
            <a:off x="8767232" y="6294776"/>
            <a:ext cx="96823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259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мероприятий,</a:t>
            </a:r>
            <a:endParaRPr lang="zh-CN" altLang="en-US" sz="1600" dirty="0"/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altLang="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473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посещения </a:t>
            </a:r>
            <a:endParaRPr lang="zh-CN" altLang="en-US" sz="1600" dirty="0"/>
          </a:p>
        </p:txBody>
      </p:sp>
      <p:sp>
        <p:nvSpPr>
          <p:cNvPr id="75" name="TextBox 60"/>
          <p:cNvSpPr txBox="1"/>
          <p:nvPr/>
        </p:nvSpPr>
        <p:spPr>
          <a:xfrm>
            <a:off x="9814919" y="5855599"/>
            <a:ext cx="1014468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«ЗОЛОТОЙ  КИНЕМАТОГРАФ»</a:t>
            </a:r>
          </a:p>
        </p:txBody>
      </p:sp>
      <p:sp>
        <p:nvSpPr>
          <p:cNvPr id="76" name="TextBox 61"/>
          <p:cNvSpPr txBox="1"/>
          <p:nvPr/>
        </p:nvSpPr>
        <p:spPr>
          <a:xfrm>
            <a:off x="9827299" y="6271541"/>
            <a:ext cx="992369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615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мероприяти</a:t>
            </a:r>
            <a:r>
              <a:rPr lang="ru" sz="700" dirty="0" smtClean="0">
                <a:latin typeface="Arial" pitchFamily="34" charset="0"/>
                <a:cs typeface="Arial" pitchFamily="34" charset="0"/>
              </a:rPr>
              <a:t>й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7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800"/>
              </a:lnSpc>
            </a:pP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ru-RU" altLang="ru" sz="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ru" sz="700" b="1" dirty="0" smtClean="0">
                <a:latin typeface="Arial" pitchFamily="34" charset="0"/>
                <a:cs typeface="Arial" pitchFamily="34" charset="0"/>
              </a:rPr>
              <a:t>535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посещения  </a:t>
            </a:r>
            <a:endParaRPr lang="ru-RU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62"/>
          <p:cNvSpPr txBox="1"/>
          <p:nvPr/>
        </p:nvSpPr>
        <p:spPr>
          <a:xfrm>
            <a:off x="6628194" y="5855598"/>
            <a:ext cx="981741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«ТВОРЧЕСКИЕ</a:t>
            </a:r>
          </a:p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ВСТРЕЧИ»</a:t>
            </a:r>
          </a:p>
        </p:txBody>
      </p:sp>
      <p:sp>
        <p:nvSpPr>
          <p:cNvPr id="78" name="TextBox 63"/>
          <p:cNvSpPr txBox="1"/>
          <p:nvPr/>
        </p:nvSpPr>
        <p:spPr>
          <a:xfrm>
            <a:off x="7656295" y="5855598"/>
            <a:ext cx="1034764" cy="307777"/>
          </a:xfrm>
          <a:prstGeom prst="rect">
            <a:avLst/>
          </a:prstGeom>
          <a:solidFill>
            <a:srgbClr val="F9A5A1"/>
          </a:solidFill>
          <a:ln>
            <a:solidFill>
              <a:srgbClr val="F9A5A1"/>
            </a:solidFill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«МУЗЫКАЛЬНАЯ ГОСТИНАЯ»</a:t>
            </a:r>
          </a:p>
        </p:txBody>
      </p:sp>
      <p:pic>
        <p:nvPicPr>
          <p:cNvPr id="79" name="Picture 2" descr="C:\Users\admin\Desktop\С РАБОЧЕГО СТОЛА РАЗОБРАТЬ\7b9a5a44-eb18-4aaa-8318-438b58f36296.jpg"/>
          <p:cNvPicPr>
            <a:picLocks noChangeAspect="1" noChangeArrowheads="1"/>
          </p:cNvPicPr>
          <p:nvPr/>
        </p:nvPicPr>
        <p:blipFill>
          <a:blip r:embed="rId22" cstate="print"/>
          <a:srcRect l="12808" t="19213" r="15586"/>
          <a:stretch>
            <a:fillRect/>
          </a:stretch>
        </p:blipFill>
        <p:spPr bwMode="auto">
          <a:xfrm>
            <a:off x="7664515" y="5006529"/>
            <a:ext cx="1020090" cy="765068"/>
          </a:xfrm>
          <a:prstGeom prst="rect">
            <a:avLst/>
          </a:prstGeom>
          <a:noFill/>
        </p:spPr>
      </p:pic>
      <p:pic>
        <p:nvPicPr>
          <p:cNvPr id="80" name="Picture 5" descr="C:\Users\admin\Desktop\С РАБОЧЕГО СТОЛА РАЗОБРАТЬ\unnamed (1).jpg"/>
          <p:cNvPicPr>
            <a:picLocks noChangeAspect="1" noChangeArrowheads="1"/>
          </p:cNvPicPr>
          <p:nvPr/>
        </p:nvPicPr>
        <p:blipFill>
          <a:blip r:embed="rId23" cstate="print"/>
          <a:srcRect l="17301" t="26314" r="19958" b="-8649"/>
          <a:stretch>
            <a:fillRect/>
          </a:stretch>
        </p:blipFill>
        <p:spPr bwMode="auto">
          <a:xfrm>
            <a:off x="9811769" y="5014213"/>
            <a:ext cx="1020090" cy="828822"/>
          </a:xfrm>
          <a:prstGeom prst="rect">
            <a:avLst/>
          </a:prstGeom>
          <a:noFill/>
        </p:spPr>
      </p:pic>
      <p:pic>
        <p:nvPicPr>
          <p:cNvPr id="81" name="Picture 6" descr="C:\Users\admin\Desktop\С РАБОЧЕГО СТОЛА РАЗОБРАТЬ\1539768599252_default.jpg"/>
          <p:cNvPicPr>
            <a:picLocks noChangeAspect="1" noChangeArrowheads="1"/>
          </p:cNvPicPr>
          <p:nvPr/>
        </p:nvPicPr>
        <p:blipFill>
          <a:blip r:embed="rId24" cstate="print"/>
          <a:srcRect l="59201" t="33551" b="20610"/>
          <a:stretch>
            <a:fillRect/>
          </a:stretch>
        </p:blipFill>
        <p:spPr bwMode="auto">
          <a:xfrm>
            <a:off x="8740135" y="4997293"/>
            <a:ext cx="1020090" cy="765068"/>
          </a:xfrm>
          <a:prstGeom prst="rect">
            <a:avLst/>
          </a:prstGeom>
          <a:noFill/>
        </p:spPr>
      </p:pic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25" cstate="print"/>
          <a:srcRect l="16509" t="13183" r="10874" b="20252"/>
          <a:stretch>
            <a:fillRect/>
          </a:stretch>
        </p:blipFill>
        <p:spPr bwMode="auto">
          <a:xfrm>
            <a:off x="6642428" y="5006529"/>
            <a:ext cx="956334" cy="76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68163CA7-D66C-432A-A09F-1606B9D57890}"/>
              </a:ext>
            </a:extLst>
          </p:cNvPr>
          <p:cNvSpPr txBox="1"/>
          <p:nvPr/>
        </p:nvSpPr>
        <p:spPr>
          <a:xfrm>
            <a:off x="6444742" y="1383358"/>
            <a:ext cx="559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 включен в «Сборник лучших практик реализации государственной молодежной политики в Российской Федерации» Федерального агентства по делам молодежи (Росмолодежь) 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87AF78C-6B76-439C-9550-07DC3F3D493C}"/>
              </a:ext>
            </a:extLst>
          </p:cNvPr>
          <p:cNvSpPr txBox="1"/>
          <p:nvPr/>
        </p:nvSpPr>
        <p:spPr>
          <a:xfrm>
            <a:off x="6444742" y="1798713"/>
            <a:ext cx="53131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900" b="1" dirty="0">
                <a:solidFill>
                  <a:srgbClr val="F34840"/>
                </a:solidFill>
                <a:latin typeface="Arial" pitchFamily="34" charset="0"/>
                <a:cs typeface="Arial" pitchFamily="34" charset="0"/>
              </a:rPr>
              <a:t>90 выездных форумов 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«Время возможностей» проведено в муниципальных образованиях </a:t>
            </a:r>
          </a:p>
          <a:p>
            <a:pPr defTabSz="457200"/>
            <a:endParaRPr lang="ru-RU" sz="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886FA5A1-9000-44D2-83E1-D6FA62F9A1A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28850" r="8589" b="27900"/>
          <a:stretch/>
        </p:blipFill>
        <p:spPr>
          <a:xfrm>
            <a:off x="4056373" y="1352544"/>
            <a:ext cx="2005856" cy="1075199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9BF2E23A-64A6-4B94-AF50-A2C59579F93B}"/>
              </a:ext>
            </a:extLst>
          </p:cNvPr>
          <p:cNvSpPr txBox="1"/>
          <p:nvPr/>
        </p:nvSpPr>
        <p:spPr>
          <a:xfrm>
            <a:off x="6444742" y="2479548"/>
            <a:ext cx="53131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900" b="1" dirty="0">
                <a:solidFill>
                  <a:srgbClr val="F34840"/>
                </a:solidFill>
                <a:latin typeface="Arial" pitchFamily="34" charset="0"/>
                <a:cs typeface="Arial" pitchFamily="34" charset="0"/>
              </a:rPr>
              <a:t>5,5 млн. руб. 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грантовых средств из федерального бюджета привлечено молодежью в регион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EBA4AE4-FF3D-4E52-A5A7-DB058362C3D6}"/>
              </a:ext>
            </a:extLst>
          </p:cNvPr>
          <p:cNvSpPr txBox="1"/>
          <p:nvPr/>
        </p:nvSpPr>
        <p:spPr>
          <a:xfrm>
            <a:off x="6444742" y="2058411"/>
            <a:ext cx="545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ru-RU" sz="900" b="1" dirty="0">
                <a:solidFill>
                  <a:srgbClr val="F34840"/>
                </a:solidFill>
                <a:latin typeface="Arial" pitchFamily="34" charset="0"/>
                <a:cs typeface="Arial" pitchFamily="34" charset="0"/>
              </a:rPr>
              <a:t>22 проекта 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реализовано молодежью в рамках областного конкурса грантовой поддержки, общий охват - </a:t>
            </a:r>
            <a:r>
              <a:rPr lang="ru-RU" sz="900" b="1" dirty="0">
                <a:solidFill>
                  <a:srgbClr val="F34840"/>
                </a:solidFill>
                <a:latin typeface="Arial" pitchFamily="34" charset="0"/>
                <a:cs typeface="Arial" pitchFamily="34" charset="0"/>
              </a:rPr>
              <a:t>12 тысяч </a:t>
            </a:r>
            <a:r>
              <a:rPr lang="ru-RU" sz="9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благополучателей</a:t>
            </a:r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5" name="Рисунок 154">
            <a:extLst>
              <a:ext uri="{FF2B5EF4-FFF2-40B4-BE49-F238E27FC236}">
                <a16:creationId xmlns:a16="http://schemas.microsoft.com/office/drawing/2014/main" id="{6988259A-0819-4174-8CE7-7D9091C795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8850" r="40374" b="47802"/>
          <a:stretch/>
        </p:blipFill>
        <p:spPr>
          <a:xfrm>
            <a:off x="6154122" y="2310237"/>
            <a:ext cx="276441" cy="463272"/>
          </a:xfrm>
          <a:prstGeom prst="rect">
            <a:avLst/>
          </a:prstGeom>
        </p:spPr>
      </p:pic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6988259A-0819-4174-8CE7-7D9091C795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8850" r="40374" b="47802"/>
          <a:stretch/>
        </p:blipFill>
        <p:spPr>
          <a:xfrm>
            <a:off x="6154122" y="1964540"/>
            <a:ext cx="276441" cy="463272"/>
          </a:xfrm>
          <a:prstGeom prst="rect">
            <a:avLst/>
          </a:prstGeom>
        </p:spPr>
      </p:pic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F70242C-CAD1-42A8-8F9E-7DC54694508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8850" r="40374" b="47802"/>
          <a:stretch/>
        </p:blipFill>
        <p:spPr>
          <a:xfrm>
            <a:off x="6154122" y="1623328"/>
            <a:ext cx="276441" cy="463272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6988259A-0819-4174-8CE7-7D9091C7952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6" t="28850" r="40374" b="47802"/>
          <a:stretch/>
        </p:blipFill>
        <p:spPr>
          <a:xfrm>
            <a:off x="6154122" y="1305135"/>
            <a:ext cx="276441" cy="463272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82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2</a:t>
            </a:r>
            <a:r>
              <a:rPr lang="ru-RU" altLang="ru-RU" sz="5600" dirty="0" smtClean="0">
                <a:solidFill>
                  <a:srgbClr val="F34840"/>
                </a:solidFill>
              </a:rPr>
              <a:t>1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7782" y="139426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«Качественное уличное освещение городов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BD53B1-9011-4FED-8A38-9F8C57E7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35"/>
          <a:stretch/>
        </p:blipFill>
        <p:spPr>
          <a:xfrm>
            <a:off x="202355" y="1782618"/>
            <a:ext cx="1330854" cy="10529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94" y="1809633"/>
            <a:ext cx="273309" cy="31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1866837" y="1797558"/>
            <a:ext cx="706970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Работы по модернизации уличного освещения выполнены: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городах Окуловка, Пестово – в рамках муниципальных контрактов;</a:t>
            </a:r>
          </a:p>
          <a:p>
            <a:pPr fontAlgn="base" hangingPunct="0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городах - Старая Русса, Боровичи, Сольцы – в рамках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энергосервисных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контрактов;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городе Малая Вишера – в рамках контракта финансовой аренды оборудования.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951701" y="3239783"/>
            <a:ext cx="8545040" cy="551490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Комплексное развитие территории в исторической части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Великого Новгорода»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40" y="3704955"/>
            <a:ext cx="291594" cy="291594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2883633" y="3674715"/>
            <a:ext cx="66380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Завершено строительство Софийской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набережной реки Волхов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2902494" y="3995386"/>
            <a:ext cx="7057053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концепция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ревитализации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туристического центра Великого Новгорода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2731A11-2A39-42CC-82B7-85AEB0780F8B}"/>
              </a:ext>
            </a:extLst>
          </p:cNvPr>
          <p:cNvSpPr/>
          <p:nvPr/>
        </p:nvSpPr>
        <p:spPr>
          <a:xfrm>
            <a:off x="2902494" y="4255772"/>
            <a:ext cx="759424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лагоустройство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территории в границах земельного участка гостиницы «Интурист», благоустройство территории лодочной станции «Водник»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815DFB-8176-4837-A4E7-0D3EC98AFE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1"/>
          <a:stretch/>
        </p:blipFill>
        <p:spPr>
          <a:xfrm>
            <a:off x="970755" y="3791273"/>
            <a:ext cx="1475916" cy="93657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CA4E27D-5200-463E-AC7D-2735E0E0FFA1}"/>
              </a:ext>
            </a:extLst>
          </p:cNvPr>
          <p:cNvSpPr/>
          <p:nvPr/>
        </p:nvSpPr>
        <p:spPr>
          <a:xfrm>
            <a:off x="3682763" y="5491275"/>
            <a:ext cx="855153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внутрипоселковых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газовых сетей –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51,93 км газовых сетей - 346 % к плану на 2021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(ПИР – Новгородский, Демянский, Парфинский, Солецкий, Старорусский районы;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СМР – Валдайский, Солецкий, Новгородский, Парфинский районы)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28188BD-29F6-47B6-B5E2-9B324AE2AEB3}"/>
              </a:ext>
            </a:extLst>
          </p:cNvPr>
          <p:cNvSpPr/>
          <p:nvPr/>
        </p:nvSpPr>
        <p:spPr>
          <a:xfrm>
            <a:off x="3682763" y="6097860"/>
            <a:ext cx="809016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подк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люченных домовладений: 2744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ед.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- 131 % к плану на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2731A11-2A39-42CC-82B7-85AEB0780F8B}"/>
              </a:ext>
            </a:extLst>
          </p:cNvPr>
          <p:cNvSpPr/>
          <p:nvPr/>
        </p:nvSpPr>
        <p:spPr>
          <a:xfrm>
            <a:off x="3682763" y="6339278"/>
            <a:ext cx="809016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ровень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газификации составил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63,2 %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686DBF4-783B-43A0-9D0D-7B85B5B17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361" y="5534947"/>
            <a:ext cx="291594" cy="291594"/>
          </a:xfrm>
          <a:prstGeom prst="rect">
            <a:avLst/>
          </a:prstGeom>
        </p:spPr>
      </p:pic>
      <p:pic>
        <p:nvPicPr>
          <p:cNvPr id="21" name="Picture 2" descr="ÐÐ°Ð·Ð¾Ð²Ð°Ñ ÑÑÑÐ±Ð° â ÑÑÐ¾ÐºÐ¾Ð²Ð¾Ðµ ÑÐ¾ÑÐ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7" b="38149"/>
          <a:stretch/>
        </p:blipFill>
        <p:spPr bwMode="auto">
          <a:xfrm>
            <a:off x="1756800" y="5499037"/>
            <a:ext cx="1534749" cy="106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883633" y="5123575"/>
            <a:ext cx="85522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газоснабжения и газификации Новгородской области»</a:t>
            </a:r>
            <a:endParaRPr lang="ru-RU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3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2</a:t>
            </a:r>
            <a:r>
              <a:rPr lang="ru-RU" altLang="ru-RU" sz="5600" dirty="0" smtClean="0">
                <a:solidFill>
                  <a:srgbClr val="F34840"/>
                </a:solidFill>
              </a:rPr>
              <a:t>2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829548" y="4147847"/>
            <a:ext cx="8047619" cy="324570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«Жизненная ситуация: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«Организация </a:t>
            </a:r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дополнительного образования для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школьника»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05FE1E1C-5CF8-4DDF-A4FE-45DBE78CD586}"/>
              </a:ext>
            </a:extLst>
          </p:cNvPr>
          <p:cNvSpPr txBox="1"/>
          <p:nvPr/>
        </p:nvSpPr>
        <p:spPr>
          <a:xfrm>
            <a:off x="1376625" y="4896770"/>
            <a:ext cx="753877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F73146"/>
              </a:buClr>
              <a:buSzPct val="120000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удобства родителей на платформе сформирован единый перечень организаций доп. образования:</a:t>
            </a:r>
          </a:p>
          <a:p>
            <a:pPr marL="827088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›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спортшкол (67 программ)</a:t>
            </a:r>
          </a:p>
          <a:p>
            <a:pPr marL="827088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›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организаций среднего проф. образования (63 программы)</a:t>
            </a:r>
          </a:p>
          <a:p>
            <a:pPr marL="827088" indent="-285750"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›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негосударственных образовательных учреждения (10 программ)</a:t>
            </a:r>
          </a:p>
          <a:p>
            <a:pPr>
              <a:spcAft>
                <a:spcPts val="600"/>
              </a:spcAft>
              <a:buClr>
                <a:srgbClr val="F73146"/>
              </a:buClr>
              <a:buSzPct val="120000"/>
            </a:pP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организованы обучающие семинары для педагогов средних школ по способам получения и применения сертификатов дополнительного образования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80EDDF1-13B4-4F18-BBCB-C0327F1A2193}"/>
              </a:ext>
            </a:extLst>
          </p:cNvPr>
          <p:cNvGrpSpPr/>
          <p:nvPr/>
        </p:nvGrpSpPr>
        <p:grpSpPr>
          <a:xfrm>
            <a:off x="856072" y="4853382"/>
            <a:ext cx="495988" cy="454381"/>
            <a:chOff x="935268" y="2598814"/>
            <a:chExt cx="495988" cy="454381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9497189-64BB-4629-8D6F-B5D12A1B928A}"/>
                </a:ext>
              </a:extLst>
            </p:cNvPr>
            <p:cNvSpPr/>
            <p:nvPr/>
          </p:nvSpPr>
          <p:spPr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6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5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3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1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49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58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64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 descr="Маркеры-галочки">
              <a:extLst>
                <a:ext uri="{FF2B5EF4-FFF2-40B4-BE49-F238E27FC236}">
                  <a16:creationId xmlns:a16="http://schemas.microsoft.com/office/drawing/2014/main" id="{E32B3F69-DAE4-48BC-B232-044232603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13471" y="2598814"/>
              <a:ext cx="417785" cy="417785"/>
            </a:xfrm>
            <a:prstGeom prst="rect">
              <a:avLst/>
            </a:prstGeom>
          </p:spPr>
        </p:pic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F08B544-112A-4C3D-9B23-23C36D0624C3}"/>
              </a:ext>
            </a:extLst>
          </p:cNvPr>
          <p:cNvSpPr/>
          <p:nvPr/>
        </p:nvSpPr>
        <p:spPr>
          <a:xfrm>
            <a:off x="9025984" y="1805615"/>
            <a:ext cx="2952301" cy="42996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https://ikrr.ru/uploads/styles/partner_logo/public/2020-01/pno.png?itok=vfvQXBx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19" y="1871591"/>
            <a:ext cx="2328837" cy="15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1F5A4F4E-BB31-414B-8B4A-DECFB080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72" y="4832591"/>
            <a:ext cx="20002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s0.rbk.ru/rbcplus_pics/resized/1200xH/media/img/9/01/2958808949670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10021"/>
          <a:stretch/>
        </p:blipFill>
        <p:spPr bwMode="auto">
          <a:xfrm>
            <a:off x="9323618" y="3353773"/>
            <a:ext cx="2328837" cy="10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687178" y="1694360"/>
            <a:ext cx="8507622" cy="324570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Внедрение системы «одного окна» при предоставлении социальных выплат населению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E7DB54C-3103-4F12-BC48-E7111CAF7289}"/>
              </a:ext>
            </a:extLst>
          </p:cNvPr>
          <p:cNvGrpSpPr/>
          <p:nvPr/>
        </p:nvGrpSpPr>
        <p:grpSpPr>
          <a:xfrm>
            <a:off x="632090" y="2356820"/>
            <a:ext cx="495988" cy="454381"/>
            <a:chOff x="935268" y="2598814"/>
            <a:chExt cx="495988" cy="454381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17D65FE1-D0C1-43EC-9386-15F34B78C477}"/>
                </a:ext>
              </a:extLst>
            </p:cNvPr>
            <p:cNvSpPr/>
            <p:nvPr/>
          </p:nvSpPr>
          <p:spPr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6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5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3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1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49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58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64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Рисунок 38" descr="Маркеры-галочки">
              <a:extLst>
                <a:ext uri="{FF2B5EF4-FFF2-40B4-BE49-F238E27FC236}">
                  <a16:creationId xmlns:a16="http://schemas.microsoft.com/office/drawing/2014/main" id="{8A01F595-2659-4E73-B387-D3915B60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013471" y="2598814"/>
              <a:ext cx="417785" cy="417785"/>
            </a:xfrm>
            <a:prstGeom prst="rect">
              <a:avLst/>
            </a:prstGeom>
          </p:spPr>
        </p:pic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97A45B71-452B-4C26-A73C-09D3D18DEA7D}"/>
              </a:ext>
            </a:extLst>
          </p:cNvPr>
          <p:cNvSpPr txBox="1"/>
          <p:nvPr/>
        </p:nvSpPr>
        <p:spPr>
          <a:xfrm>
            <a:off x="1262323" y="2498295"/>
            <a:ext cx="984233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соцуслуг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заявители могут получить в офисах и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ТОСПах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МФЦ по всей области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точек доступа получения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соцуслуг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23 до 78 по всей области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 экстерриториальный принцип подачи заявлений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услуг для заявителей производится в комфортных офисах, оснащённых доступной средой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31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2</a:t>
            </a:r>
            <a:r>
              <a:rPr lang="ru-RU" altLang="ru-RU" sz="5600" dirty="0" smtClean="0">
                <a:solidFill>
                  <a:srgbClr val="F34840"/>
                </a:solidFill>
              </a:rPr>
              <a:t>3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A3CC0D5-E3AB-4C17-BB13-5D9CD33F7947}"/>
              </a:ext>
            </a:extLst>
          </p:cNvPr>
          <p:cNvGrpSpPr/>
          <p:nvPr/>
        </p:nvGrpSpPr>
        <p:grpSpPr>
          <a:xfrm>
            <a:off x="595635" y="1943799"/>
            <a:ext cx="495988" cy="454381"/>
            <a:chOff x="935268" y="2598814"/>
            <a:chExt cx="495988" cy="454381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4DD2A23-7657-4826-B8FB-64B60C74AF9F}"/>
                </a:ext>
              </a:extLst>
            </p:cNvPr>
            <p:cNvSpPr/>
            <p:nvPr/>
          </p:nvSpPr>
          <p:spPr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6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5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3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1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49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58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64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Рисунок 9" descr="Маркеры-галочки">
              <a:extLst>
                <a:ext uri="{FF2B5EF4-FFF2-40B4-BE49-F238E27FC236}">
                  <a16:creationId xmlns:a16="http://schemas.microsoft.com/office/drawing/2014/main" id="{E25AA886-9A88-4F78-8000-1044851E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013471" y="2598814"/>
              <a:ext cx="417785" cy="417785"/>
            </a:xfrm>
            <a:prstGeom prst="rect">
              <a:avLst/>
            </a:prstGeom>
          </p:spPr>
        </p:pic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F08B94-84FA-4FE8-9A15-EF7A8C3F4BA8}"/>
              </a:ext>
            </a:extLst>
          </p:cNvPr>
          <p:cNvSpPr txBox="1">
            <a:spLocks/>
          </p:cNvSpPr>
          <p:nvPr/>
        </p:nvSpPr>
        <p:spPr>
          <a:xfrm>
            <a:off x="797501" y="1368347"/>
            <a:ext cx="9405872" cy="417785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«Жизненная ситуация: «Получение </a:t>
            </a:r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плановой стационарной помощи пациентам с заболеваниями сердечно-сосудистой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системы»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21410502-CAF7-4847-95A3-F281BF2637AD}"/>
              </a:ext>
            </a:extLst>
          </p:cNvPr>
          <p:cNvSpPr txBox="1"/>
          <p:nvPr/>
        </p:nvSpPr>
        <p:spPr>
          <a:xfrm>
            <a:off x="1260061" y="1967861"/>
            <a:ext cx="718543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эффективная система маршрутизации для пациентов, позволяющая пройти все необходимые обследования для госпитализации за 5 дней (базовое значение – 30 дней)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утверждён единый перечень анализов для плановой госпитализации пациента с учётом существующих возможностей медицинских организаций каждого из трёх уровней</a:t>
            </a:r>
          </a:p>
          <a:p>
            <a:pPr algn="just">
              <a:spcAft>
                <a:spcPts val="12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 электронный документооборот между медицинской организацией по месту жительства пациента и стационаром</a:t>
            </a:r>
          </a:p>
          <a:p>
            <a:pPr algn="just">
              <a:spcAft>
                <a:spcPts val="12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организовано межведомственное взаимодействия региональных министерства здравоохранения и министерства труда и социальной защиты населения в части работы с пациентами, которым может потребоваться социальный уход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918691" y="4288637"/>
            <a:ext cx="7865091" cy="324570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«Жизненная ситуация: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«Получение </a:t>
            </a:r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плановой стационарной помощи пациентом с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новообразованием»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E7DB54C-3103-4F12-BC48-E7111CAF7289}"/>
              </a:ext>
            </a:extLst>
          </p:cNvPr>
          <p:cNvGrpSpPr/>
          <p:nvPr/>
        </p:nvGrpSpPr>
        <p:grpSpPr>
          <a:xfrm>
            <a:off x="673838" y="4908933"/>
            <a:ext cx="495988" cy="454381"/>
            <a:chOff x="935268" y="2598814"/>
            <a:chExt cx="495988" cy="454381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7D65FE1-D0C1-43EC-9386-15F34B78C477}"/>
                </a:ext>
              </a:extLst>
            </p:cNvPr>
            <p:cNvSpPr/>
            <p:nvPr/>
          </p:nvSpPr>
          <p:spPr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6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5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3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1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49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58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64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Рисунок 14" descr="Маркеры-галочки">
              <a:extLst>
                <a:ext uri="{FF2B5EF4-FFF2-40B4-BE49-F238E27FC236}">
                  <a16:creationId xmlns:a16="http://schemas.microsoft.com/office/drawing/2014/main" id="{8A01F595-2659-4E73-B387-D3915B60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013471" y="2598814"/>
              <a:ext cx="417785" cy="417785"/>
            </a:xfrm>
            <a:prstGeom prst="rect">
              <a:avLst/>
            </a:prstGeom>
          </p:spPr>
        </p:pic>
      </p:grpSp>
      <p:sp>
        <p:nvSpPr>
          <p:cNvPr id="13" name="TextBox 40">
            <a:extLst>
              <a:ext uri="{FF2B5EF4-FFF2-40B4-BE49-F238E27FC236}">
                <a16:creationId xmlns:a16="http://schemas.microsoft.com/office/drawing/2014/main" id="{97A45B71-452B-4C26-A73C-09D3D18DEA7D}"/>
              </a:ext>
            </a:extLst>
          </p:cNvPr>
          <p:cNvSpPr txBox="1"/>
          <p:nvPr/>
        </p:nvSpPr>
        <p:spPr>
          <a:xfrm>
            <a:off x="1330420" y="4900685"/>
            <a:ext cx="711508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сентября 2021 года на базе областного онкоцентра работает диагностическое отделение на 10 коек для жителей отдалённых районов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сокращения времени ожидания диагностики с 15 до 7 рабочих дней в Боровичах и Старой Руссе открыт Центр амбулаторной онкологической помощи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 с министерством образования Новгородской области проводятся вебинары для школьников старших классов, которые нацелены на повышение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онконастороженности</a:t>
            </a:r>
            <a:endParaRPr lang="ru-RU" sz="1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система диагностического </a:t>
            </a:r>
            <a:r>
              <a:rPr lang="ru-RU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онкоскрининга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населения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08B544-112A-4C3D-9B23-23C36D0624C3}"/>
              </a:ext>
            </a:extLst>
          </p:cNvPr>
          <p:cNvSpPr/>
          <p:nvPr/>
        </p:nvSpPr>
        <p:spPr>
          <a:xfrm>
            <a:off x="8952472" y="1943799"/>
            <a:ext cx="2952301" cy="42996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 descr="https://ikrr.ru/uploads/styles/partner_logo/public/2020-01/pno.png?itok=vfvQXBx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107" y="2009775"/>
            <a:ext cx="2328837" cy="15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F5A4F4E-BB31-414B-8B4A-DECFB080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260" y="4970775"/>
            <a:ext cx="20002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0.rbk.ru/rbcplus_pics/resized/1200xH/media/img/9/01/2958808949670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10021"/>
          <a:stretch/>
        </p:blipFill>
        <p:spPr bwMode="auto">
          <a:xfrm>
            <a:off x="9250106" y="3491957"/>
            <a:ext cx="2328837" cy="10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6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chemeClr val="accent3"/>
                </a:solidFill>
              </a:rPr>
              <a:t>2</a:t>
            </a:r>
            <a:r>
              <a:rPr lang="ru-RU" altLang="ru-RU" sz="5600" dirty="0" smtClean="0">
                <a:solidFill>
                  <a:srgbClr val="F34840"/>
                </a:solidFill>
              </a:rPr>
              <a:t>4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F08B544-112A-4C3D-9B23-23C36D0624C3}"/>
              </a:ext>
            </a:extLst>
          </p:cNvPr>
          <p:cNvSpPr/>
          <p:nvPr/>
        </p:nvSpPr>
        <p:spPr>
          <a:xfrm>
            <a:off x="8887050" y="2120421"/>
            <a:ext cx="2952301" cy="42996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https://ikrr.ru/uploads/styles/partner_logo/public/2020-01/pno.png?itok=vfvQXBx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85" y="2186397"/>
            <a:ext cx="2328837" cy="15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5A4F4E-BB31-414B-8B4A-DECFB0801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38" y="5147397"/>
            <a:ext cx="200025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0.rbk.ru/rbcplus_pics/resized/1200xH/media/img/9/01/2958808949670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10021"/>
          <a:stretch/>
        </p:blipFill>
        <p:spPr bwMode="auto">
          <a:xfrm>
            <a:off x="9184684" y="3668579"/>
            <a:ext cx="2328837" cy="10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FBBB51EC-4F2A-474A-85B5-F55696FF704C}"/>
              </a:ext>
            </a:extLst>
          </p:cNvPr>
          <p:cNvSpPr txBox="1"/>
          <p:nvPr/>
        </p:nvSpPr>
        <p:spPr>
          <a:xfrm>
            <a:off x="944967" y="1936041"/>
            <a:ext cx="766717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чат-бот в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граждан в целях осуществления дистанционных консультаций без посещения ЦЗН по основным вопросам трудоустройства и поиска работы для граждан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карта личностного развития для граждан в целях совершенствования компетенций и развития навыков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граждане, направленные на профобучение не снимаются с учёта и поиск работы продолжается во время и после обучения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внедрена система консультирования граждан не только по вопросам трудоустройства, но и по иным вопросам, касающимся трудовых отношений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выстроена система обучающих мероприятий в соцсетях по составлению эффективного резюме</a:t>
            </a:r>
          </a:p>
          <a:p>
            <a:pPr algn="just">
              <a:spcAft>
                <a:spcPts val="600"/>
              </a:spcAft>
              <a:buClr>
                <a:srgbClr val="F34840"/>
              </a:buClr>
              <a:buSzPct val="120000"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внедрён новый подход к базе вакансий:  соискатели работы могут в –фото и –видеоформате ознакомиться с открытыми вакансиями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53A2241-43D1-4C3D-A4BC-B3E3EAEE856A}"/>
              </a:ext>
            </a:extLst>
          </p:cNvPr>
          <p:cNvSpPr txBox="1">
            <a:spLocks/>
          </p:cNvSpPr>
          <p:nvPr/>
        </p:nvSpPr>
        <p:spPr>
          <a:xfrm>
            <a:off x="452133" y="1525853"/>
            <a:ext cx="9982937" cy="417785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«Жизненная ситуация: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«Трудоустройство </a:t>
            </a:r>
            <a:r>
              <a:rPr lang="ru-RU" sz="1600" b="1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через </a:t>
            </a:r>
            <a:r>
              <a:rPr lang="ru-RU" sz="1600" b="1" dirty="0" smtClean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ЦЗН»</a:t>
            </a:r>
            <a:endParaRPr lang="ru-RU" sz="1600" b="1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3CC0D5-E3AB-4C17-BB13-5D9CD33F7947}"/>
              </a:ext>
            </a:extLst>
          </p:cNvPr>
          <p:cNvGrpSpPr/>
          <p:nvPr/>
        </p:nvGrpSpPr>
        <p:grpSpPr>
          <a:xfrm>
            <a:off x="485694" y="1923666"/>
            <a:ext cx="425711" cy="482312"/>
            <a:chOff x="935268" y="2598814"/>
            <a:chExt cx="495988" cy="454381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4DD2A23-7657-4826-B8FB-64B60C74AF9F}"/>
                </a:ext>
              </a:extLst>
            </p:cNvPr>
            <p:cNvSpPr/>
            <p:nvPr/>
          </p:nvSpPr>
          <p:spPr>
            <a:xfrm>
              <a:off x="935268" y="2646944"/>
              <a:ext cx="406251" cy="40625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6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5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3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12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498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580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64" algn="l" defTabSz="457083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 descr="Маркеры-галочки">
              <a:extLst>
                <a:ext uri="{FF2B5EF4-FFF2-40B4-BE49-F238E27FC236}">
                  <a16:creationId xmlns:a16="http://schemas.microsoft.com/office/drawing/2014/main" id="{E25AA886-9A88-4F78-8000-1044851E0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lc="http://schemas.openxmlformats.org/drawingml/2006/lockedCanvas"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13471" y="2598814"/>
              <a:ext cx="417785" cy="417785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871876" y="590448"/>
            <a:ext cx="480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3"/>
                </a:solidFill>
              </a:rPr>
              <a:t>Основные итоги реализации приоритетных региональных проектов в 2021 году</a:t>
            </a:r>
            <a:endParaRPr lang="ru-RU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9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CBE65CFE-2B18-4008-812A-5557D42F36CF}"/>
              </a:ext>
            </a:extLst>
          </p:cNvPr>
          <p:cNvSpPr/>
          <p:nvPr/>
        </p:nvSpPr>
        <p:spPr>
          <a:xfrm>
            <a:off x="982818" y="1506668"/>
            <a:ext cx="5113182" cy="307858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700E7D3-FE78-4274-9FA6-E3FF6A276F83}"/>
              </a:ext>
            </a:extLst>
          </p:cNvPr>
          <p:cNvSpPr txBox="1"/>
          <p:nvPr/>
        </p:nvSpPr>
        <p:spPr>
          <a:xfrm>
            <a:off x="1548194" y="1475635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16 624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CA0406-15D3-4AAD-90E8-3A1E77AAD136}"/>
              </a:ext>
            </a:extLst>
          </p:cNvPr>
          <p:cNvSpPr txBox="1"/>
          <p:nvPr/>
        </p:nvSpPr>
        <p:spPr>
          <a:xfrm>
            <a:off x="3486402" y="1722540"/>
            <a:ext cx="2730617" cy="229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400" dirty="0">
                <a:latin typeface="Arial"/>
                <a:cs typeface="Arial"/>
              </a:rPr>
              <a:t>получили меры поддержки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16B05C9-57F9-4BE2-879F-CFFEAC6A40AE}"/>
              </a:ext>
            </a:extLst>
          </p:cNvPr>
          <p:cNvSpPr txBox="1"/>
          <p:nvPr/>
        </p:nvSpPr>
        <p:spPr>
          <a:xfrm>
            <a:off x="2692947" y="1596224"/>
            <a:ext cx="893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5AECD"/>
                </a:solidFill>
                <a:latin typeface="Arial"/>
                <a:cs typeface="Arial"/>
              </a:rPr>
              <a:t>семей</a:t>
            </a:r>
          </a:p>
        </p:txBody>
      </p:sp>
      <p:pic>
        <p:nvPicPr>
          <p:cNvPr id="78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63D5D71A-11A8-49DE-8353-23211D0F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15" y="1915269"/>
            <a:ext cx="448472" cy="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BCA60B24-12B4-49FD-8FBA-0D63789CC8A9}"/>
              </a:ext>
            </a:extLst>
          </p:cNvPr>
          <p:cNvSpPr txBox="1"/>
          <p:nvPr/>
        </p:nvSpPr>
        <p:spPr>
          <a:xfrm>
            <a:off x="1033065" y="2394773"/>
            <a:ext cx="5086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компенсационные выплаты на питание школьников из малообеспеченных семей и детей-инвалидов и на подготовку к новому учебному году</a:t>
            </a:r>
          </a:p>
          <a:p>
            <a:pPr marL="285750" indent="-285750" algn="ctr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ежемесячные выплаты при рождении первого, третьего и последующих детей</a:t>
            </a:r>
          </a:p>
          <a:p>
            <a:pPr marL="285750" indent="-285750" algn="ctr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капитал «Семья», «Первый ребенок»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1F18B57F-F55D-43B3-9073-20E9B79DAC86}"/>
              </a:ext>
            </a:extLst>
          </p:cNvPr>
          <p:cNvSpPr/>
          <p:nvPr/>
        </p:nvSpPr>
        <p:spPr>
          <a:xfrm>
            <a:off x="6248381" y="1440596"/>
            <a:ext cx="5710994" cy="155650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араллелограмм 31">
            <a:extLst>
              <a:ext uri="{FF2B5EF4-FFF2-40B4-BE49-F238E27FC236}">
                <a16:creationId xmlns:a16="http://schemas.microsoft.com/office/drawing/2014/main" id="{2634AA1B-9F27-4E1F-9499-72C0CA9032DE}"/>
              </a:ext>
            </a:extLst>
          </p:cNvPr>
          <p:cNvSpPr/>
          <p:nvPr/>
        </p:nvSpPr>
        <p:spPr>
          <a:xfrm>
            <a:off x="6625906" y="1381844"/>
            <a:ext cx="2423826" cy="214380"/>
          </a:xfrm>
          <a:prstGeom prst="parallelogram">
            <a:avLst/>
          </a:prstGeom>
          <a:solidFill>
            <a:srgbClr val="05AECD"/>
          </a:solidFill>
          <a:ln>
            <a:solidFill>
              <a:srgbClr val="05A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CD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2F6F0F-EE5F-4182-8BDB-ABD99D039E7D}"/>
              </a:ext>
            </a:extLst>
          </p:cNvPr>
          <p:cNvSpPr txBox="1"/>
          <p:nvPr/>
        </p:nvSpPr>
        <p:spPr>
          <a:xfrm>
            <a:off x="2025291" y="1958626"/>
            <a:ext cx="213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1 233 млн. рублей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CA0406-15D3-4AAD-90E8-3A1E77AAD136}"/>
              </a:ext>
            </a:extLst>
          </p:cNvPr>
          <p:cNvSpPr txBox="1"/>
          <p:nvPr/>
        </p:nvSpPr>
        <p:spPr>
          <a:xfrm>
            <a:off x="1172082" y="3959988"/>
            <a:ext cx="2714805" cy="270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</a:pPr>
            <a:r>
              <a:rPr lang="ru-RU" sz="1400" dirty="0">
                <a:latin typeface="Arial"/>
                <a:cs typeface="Arial"/>
              </a:rPr>
              <a:t>Из них </a:t>
            </a: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550 </a:t>
            </a:r>
            <a:r>
              <a:rPr lang="ru-RU" b="1" dirty="0">
                <a:solidFill>
                  <a:srgbClr val="05AECD"/>
                </a:solidFill>
                <a:latin typeface="Arial"/>
                <a:cs typeface="Arial"/>
              </a:rPr>
              <a:t>семей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30561" y="3846583"/>
            <a:ext cx="2729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воспользовались репродуктивной технологией ЭКО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68402" y="3128548"/>
            <a:ext cx="359016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Показатель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«Количество дополнительно созданных мест с целью обеспечения дошкольным образованием детей в возрасте до 3 лет нарастающим итогом»</a:t>
            </a:r>
            <a:endParaRPr kumimoji="0" lang="ru-RU" altLang="ru-RU" sz="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2549" y="1339443"/>
            <a:ext cx="2758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i="1" dirty="0">
                <a:solidFill>
                  <a:schemeClr val="bg1"/>
                </a:solidFill>
                <a:latin typeface="Arial"/>
                <a:cs typeface="Arial"/>
              </a:rPr>
              <a:t> Содействие занятости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479718" y="1653659"/>
            <a:ext cx="708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5AECD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01218" y="2125444"/>
            <a:ext cx="5687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/>
                <a:cs typeface="Arial"/>
              </a:rPr>
              <a:t>отдел занятости населения </a:t>
            </a:r>
            <a:r>
              <a:rPr lang="ru-RU" altLang="ru-RU" sz="1400" dirty="0" err="1">
                <a:latin typeface="Arial"/>
                <a:cs typeface="Arial"/>
              </a:rPr>
              <a:t>Боровичского</a:t>
            </a:r>
            <a:r>
              <a:rPr lang="ru-RU" altLang="ru-RU" sz="1400" dirty="0">
                <a:latin typeface="Arial"/>
                <a:cs typeface="Arial"/>
              </a:rPr>
              <a:t> района отремонтирован и оснащен оборудованием (модернизации службы занятости населения Новгородской области) 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24598" y="4298099"/>
            <a:ext cx="28811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5AECD"/>
                </a:solidFill>
                <a:latin typeface="Arial"/>
                <a:cs typeface="Arial"/>
              </a:rPr>
              <a:t>140 мест</a:t>
            </a:r>
            <a:endParaRPr lang="ru-RU" b="1" dirty="0">
              <a:solidFill>
                <a:srgbClr val="05AECD"/>
              </a:solidFill>
              <a:latin typeface="Arial"/>
              <a:cs typeface="Arial"/>
            </a:endParaRPr>
          </a:p>
          <a:p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В. Новгород, ул. Большая Московская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4598" y="5119958"/>
            <a:ext cx="288116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5AECD"/>
                </a:solidFill>
                <a:latin typeface="Arial"/>
                <a:cs typeface="Arial"/>
              </a:rPr>
              <a:t>140 мест </a:t>
            </a:r>
            <a:endParaRPr lang="ru-RU" b="1" dirty="0">
              <a:solidFill>
                <a:srgbClr val="05AECD"/>
              </a:solidFill>
              <a:latin typeface="Arial"/>
              <a:cs typeface="Arial"/>
            </a:endParaRPr>
          </a:p>
          <a:p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В. Новгород, </a:t>
            </a:r>
            <a:r>
              <a:rPr lang="ru-RU" alt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Колмовская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набережная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24598" y="5978929"/>
            <a:ext cx="2881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5AECD"/>
                </a:solidFill>
                <a:latin typeface="Arial"/>
                <a:cs typeface="Arial"/>
              </a:rPr>
              <a:t>140 мест </a:t>
            </a:r>
            <a:endParaRPr lang="ru-RU" b="1" dirty="0">
              <a:solidFill>
                <a:srgbClr val="05AECD"/>
              </a:solidFill>
              <a:latin typeface="Arial"/>
              <a:cs typeface="Arial"/>
            </a:endParaRPr>
          </a:p>
          <a:p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Чудово 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297748" y="4298099"/>
            <a:ext cx="2806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5AECD"/>
                </a:solidFill>
                <a:latin typeface="Arial"/>
                <a:cs typeface="Arial"/>
              </a:rPr>
              <a:t>140 мест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 Малая Вишера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(срок строительства продлен до 30.07.2022 г.)</a:t>
            </a:r>
            <a:endParaRPr lang="ru-RU" alt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: скругленные углы 30">
            <a:extLst>
              <a:ext uri="{FF2B5EF4-FFF2-40B4-BE49-F238E27FC236}">
                <a16:creationId xmlns:a16="http://schemas.microsoft.com/office/drawing/2014/main" id="{1F18B57F-F55D-43B3-9073-20E9B79DAC86}"/>
              </a:ext>
            </a:extLst>
          </p:cNvPr>
          <p:cNvSpPr/>
          <p:nvPr/>
        </p:nvSpPr>
        <p:spPr>
          <a:xfrm>
            <a:off x="6244758" y="3081211"/>
            <a:ext cx="5710994" cy="350790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83491" y="1440596"/>
            <a:ext cx="861295" cy="887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9" y="1385087"/>
            <a:ext cx="978654" cy="97865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62" y="4698208"/>
            <a:ext cx="2627847" cy="197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42" y="4676777"/>
            <a:ext cx="1775309" cy="201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59" y="3075"/>
            <a:ext cx="1396606" cy="13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34B87F-7177-46FE-A1B9-E7B2F54034DE}"/>
              </a:ext>
            </a:extLst>
          </p:cNvPr>
          <p:cNvSpPr txBox="1"/>
          <p:nvPr/>
        </p:nvSpPr>
        <p:spPr>
          <a:xfrm>
            <a:off x="3292126" y="4656861"/>
            <a:ext cx="30620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граждан старше трудоспособного возраста из групп риска, проживающих в организации социального обслуживания, вакцинированы от пневмококковой инфекции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9280B-DE58-49FE-92BC-F1D0BF978EA3}"/>
              </a:ext>
            </a:extLst>
          </p:cNvPr>
          <p:cNvSpPr txBox="1"/>
          <p:nvPr/>
        </p:nvSpPr>
        <p:spPr>
          <a:xfrm>
            <a:off x="1483928" y="2569576"/>
            <a:ext cx="1146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сиделок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B26B2-0CBE-4F89-98C2-8036D42213F9}"/>
              </a:ext>
            </a:extLst>
          </p:cNvPr>
          <p:cNvSpPr txBox="1"/>
          <p:nvPr/>
        </p:nvSpPr>
        <p:spPr>
          <a:xfrm>
            <a:off x="1483928" y="1740140"/>
            <a:ext cx="26699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тяжелобольных граждан получили усиленный ежедневный уход на дому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20DD2-8FF8-4D20-9E4E-662555534C92}"/>
              </a:ext>
            </a:extLst>
          </p:cNvPr>
          <p:cNvSpPr txBox="1"/>
          <p:nvPr/>
        </p:nvSpPr>
        <p:spPr>
          <a:xfrm>
            <a:off x="1483928" y="2973858"/>
            <a:ext cx="2331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сотрудников прошли обучение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программам проведения типизации и подготовки сиделок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F3345C-25CE-4C65-B19B-123393FE5D76}"/>
              </a:ext>
            </a:extLst>
          </p:cNvPr>
          <p:cNvSpPr txBox="1"/>
          <p:nvPr/>
        </p:nvSpPr>
        <p:spPr>
          <a:xfrm>
            <a:off x="652171" y="4656861"/>
            <a:ext cx="26001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дневного пребывания для пожилых людей с когнитивными и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дементными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нарушениями в Боровичском районе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30">
            <a:extLst>
              <a:ext uri="{FF2B5EF4-FFF2-40B4-BE49-F238E27FC236}">
                <a16:creationId xmlns:a16="http://schemas.microsoft.com/office/drawing/2014/main" id="{1F18B57F-F55D-43B3-9073-20E9B79DAC86}"/>
              </a:ext>
            </a:extLst>
          </p:cNvPr>
          <p:cNvSpPr/>
          <p:nvPr/>
        </p:nvSpPr>
        <p:spPr>
          <a:xfrm>
            <a:off x="665018" y="1496589"/>
            <a:ext cx="5671127" cy="5228669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2634AA1B-9F27-4E1F-9499-72C0CA9032DE}"/>
              </a:ext>
            </a:extLst>
          </p:cNvPr>
          <p:cNvSpPr/>
          <p:nvPr/>
        </p:nvSpPr>
        <p:spPr>
          <a:xfrm>
            <a:off x="1245853" y="1383574"/>
            <a:ext cx="2041330" cy="260888"/>
          </a:xfrm>
          <a:prstGeom prst="parallelogram">
            <a:avLst/>
          </a:prstGeom>
          <a:solidFill>
            <a:srgbClr val="05AECD"/>
          </a:solidFill>
          <a:ln>
            <a:solidFill>
              <a:srgbClr val="05A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CD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98423C-68FE-48C5-A8B8-45B65A1083E9}"/>
              </a:ext>
            </a:extLst>
          </p:cNvPr>
          <p:cNvSpPr/>
          <p:nvPr/>
        </p:nvSpPr>
        <p:spPr>
          <a:xfrm>
            <a:off x="1196780" y="1377238"/>
            <a:ext cx="2120148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Долговременный уход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6519647-820D-49CA-AA1E-DD83E064B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28" y="1568281"/>
            <a:ext cx="2050068" cy="240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00">
            <a:extLst>
              <a:ext uri="{FF2B5EF4-FFF2-40B4-BE49-F238E27FC236}">
                <a16:creationId xmlns:a16="http://schemas.microsoft.com/office/drawing/2014/main" id="{B87701E0-C32A-45D4-A5E1-7379131A11ED}"/>
              </a:ext>
            </a:extLst>
          </p:cNvPr>
          <p:cNvSpPr txBox="1"/>
          <p:nvPr/>
        </p:nvSpPr>
        <p:spPr>
          <a:xfrm>
            <a:off x="4317385" y="4210667"/>
            <a:ext cx="10115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95%</a:t>
            </a:r>
          </a:p>
        </p:txBody>
      </p:sp>
      <p:sp>
        <p:nvSpPr>
          <p:cNvPr id="16" name="TextBox 103">
            <a:extLst>
              <a:ext uri="{FF2B5EF4-FFF2-40B4-BE49-F238E27FC236}">
                <a16:creationId xmlns:a16="http://schemas.microsoft.com/office/drawing/2014/main" id="{DA621D01-0947-4DD4-B4B4-4A1B9156F792}"/>
              </a:ext>
            </a:extLst>
          </p:cNvPr>
          <p:cNvSpPr txBox="1"/>
          <p:nvPr/>
        </p:nvSpPr>
        <p:spPr>
          <a:xfrm>
            <a:off x="791402" y="2419050"/>
            <a:ext cx="810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166</a:t>
            </a:r>
            <a:endParaRPr lang="ru-RU" sz="2400" b="1" dirty="0">
              <a:solidFill>
                <a:srgbClr val="05AECD"/>
              </a:solidFill>
              <a:latin typeface="Arial"/>
              <a:cs typeface="Arial"/>
            </a:endParaRPr>
          </a:p>
        </p:txBody>
      </p:sp>
      <p:sp>
        <p:nvSpPr>
          <p:cNvPr id="17" name="TextBox 105">
            <a:extLst>
              <a:ext uri="{FF2B5EF4-FFF2-40B4-BE49-F238E27FC236}">
                <a16:creationId xmlns:a16="http://schemas.microsoft.com/office/drawing/2014/main" id="{AF157F60-211A-4356-AAB6-9422318D22DA}"/>
              </a:ext>
            </a:extLst>
          </p:cNvPr>
          <p:cNvSpPr txBox="1"/>
          <p:nvPr/>
        </p:nvSpPr>
        <p:spPr>
          <a:xfrm>
            <a:off x="791402" y="1811617"/>
            <a:ext cx="810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358</a:t>
            </a:r>
            <a:endParaRPr lang="ru-RU" sz="2400" b="1" dirty="0">
              <a:solidFill>
                <a:srgbClr val="05AECD"/>
              </a:solidFill>
              <a:latin typeface="Arial"/>
              <a:cs typeface="Arial"/>
            </a:endParaRPr>
          </a:p>
        </p:txBody>
      </p:sp>
      <p:sp>
        <p:nvSpPr>
          <p:cNvPr id="18" name="TextBox 107">
            <a:extLst>
              <a:ext uri="{FF2B5EF4-FFF2-40B4-BE49-F238E27FC236}">
                <a16:creationId xmlns:a16="http://schemas.microsoft.com/office/drawing/2014/main" id="{DBAED52D-5B2D-4A7E-BD6C-171E9F848296}"/>
              </a:ext>
            </a:extLst>
          </p:cNvPr>
          <p:cNvSpPr txBox="1"/>
          <p:nvPr/>
        </p:nvSpPr>
        <p:spPr>
          <a:xfrm>
            <a:off x="791402" y="2945736"/>
            <a:ext cx="810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110</a:t>
            </a:r>
          </a:p>
        </p:txBody>
      </p:sp>
      <p:sp>
        <p:nvSpPr>
          <p:cNvPr id="19" name="TextBox 109">
            <a:extLst>
              <a:ext uri="{FF2B5EF4-FFF2-40B4-BE49-F238E27FC236}">
                <a16:creationId xmlns:a16="http://schemas.microsoft.com/office/drawing/2014/main" id="{4A7E2B5C-9568-4371-9B6D-7A1C6203C93F}"/>
              </a:ext>
            </a:extLst>
          </p:cNvPr>
          <p:cNvSpPr txBox="1"/>
          <p:nvPr/>
        </p:nvSpPr>
        <p:spPr>
          <a:xfrm>
            <a:off x="1130179" y="4210667"/>
            <a:ext cx="1597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20 мест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828085" y="2637072"/>
            <a:ext cx="403323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темпы прироста первичной заболеваемости ожирением, убывающий 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30">
            <a:extLst>
              <a:ext uri="{FF2B5EF4-FFF2-40B4-BE49-F238E27FC236}">
                <a16:creationId xmlns:a16="http://schemas.microsoft.com/office/drawing/2014/main" id="{1F18B57F-F55D-43B3-9073-20E9B79DAC86}"/>
              </a:ext>
            </a:extLst>
          </p:cNvPr>
          <p:cNvSpPr/>
          <p:nvPr/>
        </p:nvSpPr>
        <p:spPr>
          <a:xfrm>
            <a:off x="6550510" y="1496589"/>
            <a:ext cx="5467768" cy="5163581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765154" y="6064277"/>
            <a:ext cx="2903676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реализуются мероприятия программы «Скажите, доктор»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77448" y="4760617"/>
            <a:ext cx="2400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изготовление и трансляция видеороликов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291367" y="4760617"/>
            <a:ext cx="272691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печатная продукция (буклеты, брошюры, плакаты, листовки)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26366" y="1744087"/>
            <a:ext cx="848309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7,5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64784" y="1793624"/>
            <a:ext cx="3996539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розничные продажи алкогольной продукции на душу населения (в литрах этанола), убывающий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79662" y="3471807"/>
            <a:ext cx="534088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проведена информационно – коммуникационная кампания для всех целевых аудиторий: 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531707" y="2653808"/>
            <a:ext cx="1305165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- 87,41</a:t>
            </a:r>
          </a:p>
        </p:txBody>
      </p:sp>
      <p:sp>
        <p:nvSpPr>
          <p:cNvPr id="30" name="Параллелограмм 29">
            <a:extLst>
              <a:ext uri="{FF2B5EF4-FFF2-40B4-BE49-F238E27FC236}">
                <a16:creationId xmlns:a16="http://schemas.microsoft.com/office/drawing/2014/main" id="{2634AA1B-9F27-4E1F-9499-72C0CA9032DE}"/>
              </a:ext>
            </a:extLst>
          </p:cNvPr>
          <p:cNvSpPr/>
          <p:nvPr/>
        </p:nvSpPr>
        <p:spPr>
          <a:xfrm>
            <a:off x="10141528" y="1373828"/>
            <a:ext cx="1016000" cy="260888"/>
          </a:xfrm>
          <a:prstGeom prst="parallelogram">
            <a:avLst/>
          </a:prstGeom>
          <a:solidFill>
            <a:srgbClr val="05AECD"/>
          </a:solidFill>
          <a:ln>
            <a:solidFill>
              <a:srgbClr val="05A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5AECD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F98423C-68FE-48C5-A8B8-45B65A1083E9}"/>
              </a:ext>
            </a:extLst>
          </p:cNvPr>
          <p:cNvSpPr/>
          <p:nvPr/>
        </p:nvSpPr>
        <p:spPr>
          <a:xfrm>
            <a:off x="9603655" y="1384896"/>
            <a:ext cx="2120148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ЗОЖ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268" y="5427793"/>
            <a:ext cx="714375" cy="71437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11" y="4041899"/>
            <a:ext cx="787566" cy="78756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06" y="4098068"/>
            <a:ext cx="683756" cy="68375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82" y="-61474"/>
            <a:ext cx="1396606" cy="13966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5082715" y="4201585"/>
            <a:ext cx="1209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05AECD"/>
                </a:solidFill>
                <a:latin typeface="Arial"/>
                <a:cs typeface="Arial"/>
              </a:rPr>
              <a:t>(100%)</a:t>
            </a:r>
            <a:endParaRPr lang="ru-RU" dirty="0">
              <a:solidFill>
                <a:srgbClr val="05AECD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504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105C9D3-0BFC-4777-BCA5-E9BA72CBA7C9}"/>
              </a:ext>
            </a:extLst>
          </p:cNvPr>
          <p:cNvSpPr/>
          <p:nvPr/>
        </p:nvSpPr>
        <p:spPr>
          <a:xfrm>
            <a:off x="615975" y="3528239"/>
            <a:ext cx="6538788" cy="310825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EB26900-83BF-4F73-A508-873D572B8D36}"/>
              </a:ext>
            </a:extLst>
          </p:cNvPr>
          <p:cNvSpPr/>
          <p:nvPr/>
        </p:nvSpPr>
        <p:spPr>
          <a:xfrm>
            <a:off x="7243955" y="3528239"/>
            <a:ext cx="4744717" cy="3108255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60A26-D7C9-43FC-BC05-284C711A8F37}"/>
              </a:ext>
            </a:extLst>
          </p:cNvPr>
          <p:cNvSpPr txBox="1"/>
          <p:nvPr/>
        </p:nvSpPr>
        <p:spPr>
          <a:xfrm>
            <a:off x="7009822" y="3584798"/>
            <a:ext cx="53062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Современные коворкинг-пространства </a:t>
            </a:r>
          </a:p>
          <a:p>
            <a:pPr algn="ctr"/>
            <a:r>
              <a:rPr lang="ru-RU" sz="1400" dirty="0">
                <a:latin typeface="Arial"/>
                <a:cs typeface="Arial"/>
              </a:rPr>
              <a:t>муниципальных ресурсных центров развития добровольчества </a:t>
            </a:r>
          </a:p>
          <a:p>
            <a:pPr algn="ctr"/>
            <a:endParaRPr lang="ru-RU" sz="14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A4810-DCD7-4E81-ACBF-AA58FAB41439}"/>
              </a:ext>
            </a:extLst>
          </p:cNvPr>
          <p:cNvSpPr txBox="1"/>
          <p:nvPr/>
        </p:nvSpPr>
        <p:spPr>
          <a:xfrm>
            <a:off x="7243955" y="5779447"/>
            <a:ext cx="1969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42,2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64BDE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тыс.</a:t>
            </a:r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6A2FA-54D7-41C9-A6AA-8871879A1B59}"/>
              </a:ext>
            </a:extLst>
          </p:cNvPr>
          <p:cNvSpPr txBox="1"/>
          <p:nvPr/>
        </p:nvSpPr>
        <p:spPr>
          <a:xfrm>
            <a:off x="8192200" y="4631265"/>
            <a:ext cx="1846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Боровичи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DF53AA-85CE-43D3-B3E9-9D38A37DD6B0}"/>
              </a:ext>
            </a:extLst>
          </p:cNvPr>
          <p:cNvSpPr txBox="1"/>
          <p:nvPr/>
        </p:nvSpPr>
        <p:spPr>
          <a:xfrm>
            <a:off x="8192199" y="5240452"/>
            <a:ext cx="1846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Старая Русса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B7789-1C94-4CFB-B631-06235B0BE95C}"/>
              </a:ext>
            </a:extLst>
          </p:cNvPr>
          <p:cNvSpPr txBox="1"/>
          <p:nvPr/>
        </p:nvSpPr>
        <p:spPr>
          <a:xfrm>
            <a:off x="8192198" y="4952659"/>
            <a:ext cx="1846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Валдай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5240B4-ADDE-4D72-AADE-0A728F30052F}"/>
              </a:ext>
            </a:extLst>
          </p:cNvPr>
          <p:cNvSpPr txBox="1"/>
          <p:nvPr/>
        </p:nvSpPr>
        <p:spPr>
          <a:xfrm>
            <a:off x="997436" y="3571799"/>
            <a:ext cx="6073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Завершено обустройство ФОК открытого типа  в г. Боровичи, строительство физкультурно-спортивного комплекса  и регионального центра по фигурному катанию на коньках и хоккею в г. Великий Новгород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73D0F2-2F75-4C32-B048-14FC2AF6C674}"/>
              </a:ext>
            </a:extLst>
          </p:cNvPr>
          <p:cNvSpPr txBox="1"/>
          <p:nvPr/>
        </p:nvSpPr>
        <p:spPr>
          <a:xfrm>
            <a:off x="1706257" y="6092945"/>
            <a:ext cx="4802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школы олимпийского резерва получили поддержку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4EE803-DA19-46EA-9D92-449D9595F29D}"/>
              </a:ext>
            </a:extLst>
          </p:cNvPr>
          <p:cNvSpPr txBox="1"/>
          <p:nvPr/>
        </p:nvSpPr>
        <p:spPr>
          <a:xfrm>
            <a:off x="1319327" y="5985224"/>
            <a:ext cx="491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4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55EC99F-6593-4640-9C18-F29082DE7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3234" r="6700" b="2738"/>
          <a:stretch/>
        </p:blipFill>
        <p:spPr>
          <a:xfrm>
            <a:off x="9397990" y="1508491"/>
            <a:ext cx="2165811" cy="2019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785D083-5301-4AEC-9B16-08F9415CF3EA}"/>
              </a:ext>
            </a:extLst>
          </p:cNvPr>
          <p:cNvSpPr txBox="1"/>
          <p:nvPr/>
        </p:nvSpPr>
        <p:spPr>
          <a:xfrm>
            <a:off x="8869289" y="5773536"/>
            <a:ext cx="3885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жителей региона вовлечены </a:t>
            </a:r>
          </a:p>
          <a:p>
            <a:r>
              <a:rPr lang="ru-RU" sz="1400" dirty="0">
                <a:latin typeface="Arial"/>
                <a:cs typeface="Arial"/>
              </a:rPr>
              <a:t>в добровольческую деятельность  </a:t>
            </a:r>
          </a:p>
        </p:txBody>
      </p:sp>
      <p:pic>
        <p:nvPicPr>
          <p:cNvPr id="34" name="Picture 10" descr="место, маркер, пин значок">
            <a:extLst>
              <a:ext uri="{FF2B5EF4-FFF2-40B4-BE49-F238E27FC236}">
                <a16:creationId xmlns:a16="http://schemas.microsoft.com/office/drawing/2014/main" id="{15809214-3989-4FC6-BB68-A1C2B3E4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53" y="4732869"/>
            <a:ext cx="739257" cy="7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564746-7B13-487A-B606-5F209A730DD7}"/>
              </a:ext>
            </a:extLst>
          </p:cNvPr>
          <p:cNvSpPr txBox="1"/>
          <p:nvPr/>
        </p:nvSpPr>
        <p:spPr>
          <a:xfrm>
            <a:off x="997436" y="4490185"/>
            <a:ext cx="5882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Оснащены площадки ГТО в г. Великий Новгород, г. Старая Русса </a:t>
            </a:r>
          </a:p>
        </p:txBody>
      </p:sp>
      <p:pic>
        <p:nvPicPr>
          <p:cNvPr id="1026" name="Picture 2" descr="https://sun9-81.userapi.com/sun9-56/impg/2Jn6nLj27eDGAuxlQxxG_D5Eq80m2v50OFNxpA/m0YkMFdubSA.jpg?size=2560x1706&amp;quality=95&amp;sign=d574163043307c3f4829d9d53758efb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2718" r="24308" b="5497"/>
          <a:stretch/>
        </p:blipFill>
        <p:spPr bwMode="auto">
          <a:xfrm>
            <a:off x="1111944" y="1318584"/>
            <a:ext cx="2176818" cy="2130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1.userapi.com/sun9-47/impg/ioiNWF5y7GXOF5cNIwDPDnVaOUZknjOP9XPM8A/5tp411B0dTQ.jpg?size=2560x1706&amp;quality=95&amp;sign=d2bd6876b9319491d21fc336f2c6ce24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t="9348" r="29139" b="8376"/>
          <a:stretch/>
        </p:blipFill>
        <p:spPr bwMode="auto">
          <a:xfrm>
            <a:off x="3659240" y="1379511"/>
            <a:ext cx="2154201" cy="21248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1.userapi.com/sun9-50/impg/Ov8YW2X-hYc2JisyNMjQf6MewUlCCudV1lTXdA/rXx5-13vnN4.jpg?size=2560x1707&amp;quality=96&amp;sign=50f9f1ea6a6d9492dc3d3da3d339af6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1736" r="10143" b="3562"/>
          <a:stretch/>
        </p:blipFill>
        <p:spPr bwMode="auto">
          <a:xfrm>
            <a:off x="6819084" y="1379511"/>
            <a:ext cx="2187239" cy="21294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13" y="5982781"/>
            <a:ext cx="750695" cy="75069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50651" y="4292177"/>
            <a:ext cx="128857" cy="881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2" y="4323690"/>
            <a:ext cx="692612" cy="6926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4EE803-DA19-46EA-9D92-449D9595F29D}"/>
              </a:ext>
            </a:extLst>
          </p:cNvPr>
          <p:cNvSpPr txBox="1"/>
          <p:nvPr/>
        </p:nvSpPr>
        <p:spPr>
          <a:xfrm>
            <a:off x="4940644" y="4833666"/>
            <a:ext cx="1083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224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6EFEBF-F0F7-4A33-848F-B629F6C6EE13}"/>
              </a:ext>
            </a:extLst>
          </p:cNvPr>
          <p:cNvSpPr txBox="1"/>
          <p:nvPr/>
        </p:nvSpPr>
        <p:spPr>
          <a:xfrm>
            <a:off x="4220827" y="5257299"/>
            <a:ext cx="2523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физкультурных мероприятий и спортивных соревнований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4EE803-DA19-46EA-9D92-449D9595F29D}"/>
              </a:ext>
            </a:extLst>
          </p:cNvPr>
          <p:cNvSpPr txBox="1"/>
          <p:nvPr/>
        </p:nvSpPr>
        <p:spPr>
          <a:xfrm>
            <a:off x="1384366" y="4833666"/>
            <a:ext cx="1083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05AECD"/>
                </a:solidFill>
                <a:latin typeface="Arial"/>
                <a:cs typeface="Arial"/>
              </a:rPr>
              <a:t>333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6EFEBF-F0F7-4A33-848F-B629F6C6EE13}"/>
              </a:ext>
            </a:extLst>
          </p:cNvPr>
          <p:cNvSpPr txBox="1"/>
          <p:nvPr/>
        </p:nvSpPr>
        <p:spPr>
          <a:xfrm>
            <a:off x="544111" y="5258723"/>
            <a:ext cx="31923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участие сборных команд в межрегиональных, всероссийских, международных соревнованиях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1" y="-1878"/>
            <a:ext cx="1394975" cy="139497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59" y="3075"/>
            <a:ext cx="1396606" cy="1396606"/>
          </a:xfrm>
          <a:prstGeom prst="rect">
            <a:avLst/>
          </a:prstGeom>
        </p:spPr>
      </p:pic>
      <p:sp>
        <p:nvSpPr>
          <p:cNvPr id="43" name="Параллелограмм 42">
            <a:extLst>
              <a:ext uri="{FF2B5EF4-FFF2-40B4-BE49-F238E27FC236}">
                <a16:creationId xmlns:a16="http://schemas.microsoft.com/office/drawing/2014/main" id="{2634AA1B-9F27-4E1F-9499-72C0CA9032DE}"/>
              </a:ext>
            </a:extLst>
          </p:cNvPr>
          <p:cNvSpPr/>
          <p:nvPr/>
        </p:nvSpPr>
        <p:spPr>
          <a:xfrm>
            <a:off x="9428102" y="3404737"/>
            <a:ext cx="2250305" cy="220763"/>
          </a:xfrm>
          <a:prstGeom prst="parallelogram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4BDE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8F98423C-68FE-48C5-A8B8-45B65A1083E9}"/>
              </a:ext>
            </a:extLst>
          </p:cNvPr>
          <p:cNvSpPr/>
          <p:nvPr/>
        </p:nvSpPr>
        <p:spPr>
          <a:xfrm>
            <a:off x="9397990" y="3376358"/>
            <a:ext cx="2299379" cy="256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Социальная активность</a:t>
            </a:r>
          </a:p>
        </p:txBody>
      </p:sp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2634AA1B-9F27-4E1F-9499-72C0CA9032DE}"/>
              </a:ext>
            </a:extLst>
          </p:cNvPr>
          <p:cNvSpPr/>
          <p:nvPr/>
        </p:nvSpPr>
        <p:spPr>
          <a:xfrm>
            <a:off x="990616" y="3389425"/>
            <a:ext cx="2250305" cy="220763"/>
          </a:xfrm>
          <a:prstGeom prst="parallelogram">
            <a:avLst/>
          </a:prstGeom>
          <a:solidFill>
            <a:srgbClr val="05AE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64BDE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F98423C-68FE-48C5-A8B8-45B65A1083E9}"/>
              </a:ext>
            </a:extLst>
          </p:cNvPr>
          <p:cNvSpPr/>
          <p:nvPr/>
        </p:nvSpPr>
        <p:spPr>
          <a:xfrm>
            <a:off x="960504" y="3361046"/>
            <a:ext cx="2299379" cy="256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Спорт - норма жизни</a:t>
            </a:r>
          </a:p>
        </p:txBody>
      </p:sp>
    </p:spTree>
    <p:extLst>
      <p:ext uri="{BB962C8B-B14F-4D97-AF65-F5344CB8AC3E}">
        <p14:creationId xmlns:p14="http://schemas.microsoft.com/office/powerpoint/2010/main" val="139885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09A64A3C-FB60-418B-B51D-069C2DC0367E}"/>
              </a:ext>
            </a:extLst>
          </p:cNvPr>
          <p:cNvSpPr/>
          <p:nvPr/>
        </p:nvSpPr>
        <p:spPr>
          <a:xfrm>
            <a:off x="867783" y="1591321"/>
            <a:ext cx="4630166" cy="186395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 smtClean="0">
                <a:solidFill>
                  <a:srgbClr val="F34840"/>
                </a:solidFill>
              </a:rPr>
              <a:t>6</a:t>
            </a:r>
            <a:endParaRPr lang="ru-RU" altLang="ru-RU" sz="5600" dirty="0">
              <a:solidFill>
                <a:srgbClr val="F3484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79467A88-D218-46D1-9E4E-21B02007CEA1}"/>
              </a:ext>
            </a:extLst>
          </p:cNvPr>
          <p:cNvSpPr/>
          <p:nvPr/>
        </p:nvSpPr>
        <p:spPr>
          <a:xfrm>
            <a:off x="7114930" y="1591321"/>
            <a:ext cx="4294680" cy="1568536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27BDDF5-0151-4822-B624-26A98FC5B8B9}"/>
              </a:ext>
            </a:extLst>
          </p:cNvPr>
          <p:cNvSpPr/>
          <p:nvPr/>
        </p:nvSpPr>
        <p:spPr>
          <a:xfrm>
            <a:off x="1415730" y="5345749"/>
            <a:ext cx="4316773" cy="1211296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7FF3069B-7E83-4804-A2AC-E123AE82AAF9}"/>
              </a:ext>
            </a:extLst>
          </p:cNvPr>
          <p:cNvSpPr/>
          <p:nvPr/>
        </p:nvSpPr>
        <p:spPr>
          <a:xfrm>
            <a:off x="6871084" y="3493603"/>
            <a:ext cx="4538526" cy="1368449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1FEA34-63C6-4830-B858-D9185A09E9F0}"/>
              </a:ext>
            </a:extLst>
          </p:cNvPr>
          <p:cNvSpPr txBox="1"/>
          <p:nvPr/>
        </p:nvSpPr>
        <p:spPr>
          <a:xfrm>
            <a:off x="849930" y="1955696"/>
            <a:ext cx="2359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эксперимент по модернизации общего образования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F55225C-CD10-4245-9ED9-048092ACAE91}"/>
              </a:ext>
            </a:extLst>
          </p:cNvPr>
          <p:cNvSpPr txBox="1"/>
          <p:nvPr/>
        </p:nvSpPr>
        <p:spPr>
          <a:xfrm>
            <a:off x="3508349" y="1960696"/>
            <a:ext cx="1790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в 5 техникумах и колледжах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7AD1DD-E8FD-44A9-8C32-71EAA87BBE9B}"/>
              </a:ext>
            </a:extLst>
          </p:cNvPr>
          <p:cNvSpPr txBox="1"/>
          <p:nvPr/>
        </p:nvSpPr>
        <p:spPr>
          <a:xfrm>
            <a:off x="2834215" y="1543847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94AC7BC-1588-4072-B4FF-AFAB15CB53FC}"/>
              </a:ext>
            </a:extLst>
          </p:cNvPr>
          <p:cNvSpPr txBox="1"/>
          <p:nvPr/>
        </p:nvSpPr>
        <p:spPr>
          <a:xfrm>
            <a:off x="3772051" y="1672039"/>
            <a:ext cx="1842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4BDE1"/>
                </a:solidFill>
                <a:latin typeface="Arial"/>
                <a:cs typeface="Arial"/>
              </a:rPr>
              <a:t>мастерских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CFB763-A3B8-46D0-81ED-12C1E7A34C50}"/>
              </a:ext>
            </a:extLst>
          </p:cNvPr>
          <p:cNvSpPr txBox="1"/>
          <p:nvPr/>
        </p:nvSpPr>
        <p:spPr>
          <a:xfrm>
            <a:off x="3913197" y="2813956"/>
            <a:ext cx="1397489" cy="597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47,9</a:t>
            </a:r>
          </a:p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млн. рублей</a:t>
            </a:r>
          </a:p>
        </p:txBody>
      </p:sp>
      <p:pic>
        <p:nvPicPr>
          <p:cNvPr id="50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E827E5F1-97EE-46F6-90F9-ACFF0D8B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049" y="2777852"/>
            <a:ext cx="415620" cy="4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D9705AD-CF46-4C48-BF52-F85684EBCB22}"/>
              </a:ext>
            </a:extLst>
          </p:cNvPr>
          <p:cNvSpPr txBox="1"/>
          <p:nvPr/>
        </p:nvSpPr>
        <p:spPr>
          <a:xfrm>
            <a:off x="8289037" y="1725048"/>
            <a:ext cx="312057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/>
                <a:cs typeface="Arial"/>
              </a:rPr>
              <a:t>центров образования естественно-научной и технологической направленности</a:t>
            </a:r>
          </a:p>
          <a:p>
            <a:pPr algn="ctr"/>
            <a:r>
              <a:rPr lang="ru-RU" sz="1600" dirty="0">
                <a:latin typeface="Arial"/>
                <a:cs typeface="Arial"/>
              </a:rPr>
              <a:t> «Точка Роста»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C3DC93-7C17-4088-B7AE-0755B1C87DAE}"/>
              </a:ext>
            </a:extLst>
          </p:cNvPr>
          <p:cNvSpPr txBox="1"/>
          <p:nvPr/>
        </p:nvSpPr>
        <p:spPr>
          <a:xfrm>
            <a:off x="7879841" y="1864256"/>
            <a:ext cx="663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64BDE1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B6A519-3EEC-4CF1-8382-2FE2FC9B74CE}"/>
              </a:ext>
            </a:extLst>
          </p:cNvPr>
          <p:cNvSpPr txBox="1"/>
          <p:nvPr/>
        </p:nvSpPr>
        <p:spPr>
          <a:xfrm>
            <a:off x="1384788" y="5456973"/>
            <a:ext cx="4105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/>
                <a:cs typeface="Arial"/>
              </a:rPr>
              <a:t>                   в рейтинге по итогам </a:t>
            </a:r>
            <a:r>
              <a:rPr lang="en-US" sz="1600" dirty="0">
                <a:latin typeface="Arial"/>
                <a:cs typeface="Arial"/>
              </a:rPr>
              <a:t>IX </a:t>
            </a:r>
            <a:r>
              <a:rPr lang="ru-RU" sz="1600" dirty="0">
                <a:latin typeface="Arial"/>
                <a:cs typeface="Arial"/>
              </a:rPr>
              <a:t>Национального чемпионата «</a:t>
            </a:r>
            <a:r>
              <a:rPr lang="en-US" sz="1600" dirty="0" err="1">
                <a:latin typeface="Arial"/>
                <a:cs typeface="Arial"/>
              </a:rPr>
              <a:t>WorldSkills</a:t>
            </a:r>
            <a:r>
              <a:rPr lang="ru-RU" sz="1600" dirty="0">
                <a:latin typeface="Arial"/>
                <a:cs typeface="Arial"/>
              </a:rPr>
              <a:t>»</a:t>
            </a:r>
            <a:endParaRPr lang="ru-RU" sz="1600" u="sng" dirty="0">
              <a:latin typeface="Arial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99097E-4626-44CB-955B-40966465ECBC}"/>
              </a:ext>
            </a:extLst>
          </p:cNvPr>
          <p:cNvSpPr txBox="1"/>
          <p:nvPr/>
        </p:nvSpPr>
        <p:spPr>
          <a:xfrm>
            <a:off x="1512926" y="5307518"/>
            <a:ext cx="658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8937CB-2BB5-4E01-A2BB-F2578EDB8561}"/>
              </a:ext>
            </a:extLst>
          </p:cNvPr>
          <p:cNvSpPr txBox="1"/>
          <p:nvPr/>
        </p:nvSpPr>
        <p:spPr>
          <a:xfrm>
            <a:off x="2811003" y="5955566"/>
            <a:ext cx="689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40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6485F9-8377-4F81-8C1E-FA206410725F}"/>
              </a:ext>
            </a:extLst>
          </p:cNvPr>
          <p:cNvSpPr txBox="1"/>
          <p:nvPr/>
        </p:nvSpPr>
        <p:spPr>
          <a:xfrm>
            <a:off x="3297241" y="6076899"/>
            <a:ext cx="1672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/>
                <a:cs typeface="Arial"/>
              </a:rPr>
              <a:t>наград</a:t>
            </a:r>
            <a:endParaRPr lang="ru-RU" sz="1600" u="sng" dirty="0">
              <a:latin typeface="Arial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EB5B95-4948-4B6B-BA8C-220C5E000E58}"/>
              </a:ext>
            </a:extLst>
          </p:cNvPr>
          <p:cNvSpPr txBox="1"/>
          <p:nvPr/>
        </p:nvSpPr>
        <p:spPr>
          <a:xfrm>
            <a:off x="7256962" y="3836398"/>
            <a:ext cx="36355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/>
                <a:cs typeface="Arial"/>
              </a:rPr>
              <a:t>учреждений для детей с ОВЗ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F1E853-F464-4332-8065-06496B6FE9B8}"/>
              </a:ext>
            </a:extLst>
          </p:cNvPr>
          <p:cNvSpPr txBox="1"/>
          <p:nvPr/>
        </p:nvSpPr>
        <p:spPr>
          <a:xfrm>
            <a:off x="6960875" y="3642318"/>
            <a:ext cx="8551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68" name="Picture 18">
            <a:extLst>
              <a:ext uri="{FF2B5EF4-FFF2-40B4-BE49-F238E27FC236}">
                <a16:creationId xmlns:a16="http://schemas.microsoft.com/office/drawing/2014/main" id="{8BE77E69-0375-4FFF-8DBE-BED9AF8FA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t="18837" r="24756" b="7102"/>
          <a:stretch/>
        </p:blipFill>
        <p:spPr bwMode="auto">
          <a:xfrm>
            <a:off x="5590103" y="1261957"/>
            <a:ext cx="2210971" cy="21973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6A8CCE7-1A5D-4D1A-BFFA-8506086383CC}"/>
              </a:ext>
            </a:extLst>
          </p:cNvPr>
          <p:cNvSpPr txBox="1"/>
          <p:nvPr/>
        </p:nvSpPr>
        <p:spPr>
          <a:xfrm>
            <a:off x="7758270" y="2798619"/>
            <a:ext cx="3895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26,6 млн. рублей </a:t>
            </a:r>
          </a:p>
        </p:txBody>
      </p:sp>
      <p:pic>
        <p:nvPicPr>
          <p:cNvPr id="75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5EA96D63-5BB5-41D8-BC39-683A7354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687" y="2747697"/>
            <a:ext cx="408000" cy="4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34DDD436-CD16-4515-95C6-58537B88D0BA}"/>
              </a:ext>
            </a:extLst>
          </p:cNvPr>
          <p:cNvSpPr txBox="1"/>
          <p:nvPr/>
        </p:nvSpPr>
        <p:spPr>
          <a:xfrm>
            <a:off x="7642691" y="4179744"/>
            <a:ext cx="1951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Чудово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34184C4-7749-41D4-B22A-CF0069127827}"/>
              </a:ext>
            </a:extLst>
          </p:cNvPr>
          <p:cNvSpPr txBox="1"/>
          <p:nvPr/>
        </p:nvSpPr>
        <p:spPr>
          <a:xfrm>
            <a:off x="7625056" y="4539414"/>
            <a:ext cx="1951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/>
                <a:cs typeface="Arial"/>
              </a:rPr>
              <a:t>г. Старая Русса </a:t>
            </a:r>
          </a:p>
        </p:txBody>
      </p:sp>
      <p:pic>
        <p:nvPicPr>
          <p:cNvPr id="84" name="Picture 10" descr="место, маркер, пин значок">
            <a:extLst>
              <a:ext uri="{FF2B5EF4-FFF2-40B4-BE49-F238E27FC236}">
                <a16:creationId xmlns:a16="http://schemas.microsoft.com/office/drawing/2014/main" id="{F91B0BF1-E7B3-4B5F-B29E-20C196089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97" y="4213475"/>
            <a:ext cx="561758" cy="59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9507FC6-3681-4B3F-AF1B-524DAA923BF9}"/>
              </a:ext>
            </a:extLst>
          </p:cNvPr>
          <p:cNvSpPr txBox="1"/>
          <p:nvPr/>
        </p:nvSpPr>
        <p:spPr>
          <a:xfrm>
            <a:off x="1482207" y="1651384"/>
            <a:ext cx="1601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4BDE1"/>
                </a:solidFill>
                <a:latin typeface="Arial"/>
                <a:cs typeface="Arial"/>
              </a:rPr>
              <a:t>школ (ЦОС)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FDC5C8-DC00-491C-8C63-164940CA7997}"/>
              </a:ext>
            </a:extLst>
          </p:cNvPr>
          <p:cNvSpPr txBox="1"/>
          <p:nvPr/>
        </p:nvSpPr>
        <p:spPr>
          <a:xfrm>
            <a:off x="506470" y="1539392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A28E29-6E1F-4A23-A9AB-3203A0175C96}"/>
              </a:ext>
            </a:extLst>
          </p:cNvPr>
          <p:cNvSpPr txBox="1"/>
          <p:nvPr/>
        </p:nvSpPr>
        <p:spPr>
          <a:xfrm>
            <a:off x="1348410" y="2815592"/>
            <a:ext cx="1467587" cy="597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36,0</a:t>
            </a:r>
          </a:p>
          <a:p>
            <a:pPr marL="12700" algn="ctr">
              <a:spcBef>
                <a:spcPts val="105"/>
              </a:spcBef>
            </a:pPr>
            <a:r>
              <a:rPr lang="ru-RU" sz="1600" dirty="0">
                <a:latin typeface="Arial"/>
                <a:cs typeface="Arial"/>
              </a:rPr>
              <a:t>млн. рублей</a:t>
            </a:r>
          </a:p>
        </p:txBody>
      </p:sp>
      <p:pic>
        <p:nvPicPr>
          <p:cNvPr id="64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84743C9F-A39E-476D-893E-93D4C7F11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30" y="2813956"/>
            <a:ext cx="381152" cy="38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8C5426F-3258-4A13-AA0E-B5F677D14BC2}"/>
              </a:ext>
            </a:extLst>
          </p:cNvPr>
          <p:cNvSpPr txBox="1"/>
          <p:nvPr/>
        </p:nvSpPr>
        <p:spPr>
          <a:xfrm>
            <a:off x="1512926" y="5432380"/>
            <a:ext cx="1760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4BDE1"/>
                </a:solidFill>
                <a:latin typeface="Arial"/>
                <a:cs typeface="Arial"/>
              </a:rPr>
              <a:t>место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789FE45B-827A-46D3-98F4-3BED5D34F828}"/>
              </a:ext>
            </a:extLst>
          </p:cNvPr>
          <p:cNvSpPr/>
          <p:nvPr/>
        </p:nvSpPr>
        <p:spPr>
          <a:xfrm>
            <a:off x="6986425" y="5352252"/>
            <a:ext cx="5031853" cy="120479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293FDE-766E-4373-BC9A-0F26CE4D6120}"/>
              </a:ext>
            </a:extLst>
          </p:cNvPr>
          <p:cNvSpPr txBox="1"/>
          <p:nvPr/>
        </p:nvSpPr>
        <p:spPr>
          <a:xfrm>
            <a:off x="7973930" y="6210541"/>
            <a:ext cx="3589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/>
                <a:cs typeface="Arial"/>
              </a:rPr>
              <a:t>страны ближнего зарубежья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F8483D4-A9D3-4342-9B05-0A04897CACDE}"/>
              </a:ext>
            </a:extLst>
          </p:cNvPr>
          <p:cNvSpPr txBox="1"/>
          <p:nvPr/>
        </p:nvSpPr>
        <p:spPr>
          <a:xfrm>
            <a:off x="8033651" y="5839170"/>
            <a:ext cx="34398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регионов Российской Федерации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5C412FA-5B59-4556-8863-6FF2FDDF4776}"/>
              </a:ext>
            </a:extLst>
          </p:cNvPr>
          <p:cNvSpPr txBox="1"/>
          <p:nvPr/>
        </p:nvSpPr>
        <p:spPr>
          <a:xfrm>
            <a:off x="7169703" y="5748912"/>
            <a:ext cx="1397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7651865-130F-40B5-8300-6F2AB03587C2}"/>
              </a:ext>
            </a:extLst>
          </p:cNvPr>
          <p:cNvSpPr txBox="1"/>
          <p:nvPr/>
        </p:nvSpPr>
        <p:spPr>
          <a:xfrm>
            <a:off x="7150019" y="6136136"/>
            <a:ext cx="13974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85" name="Picture 6">
            <a:extLst>
              <a:ext uri="{FF2B5EF4-FFF2-40B4-BE49-F238E27FC236}">
                <a16:creationId xmlns:a16="http://schemas.microsoft.com/office/drawing/2014/main" id="{9F9ACE60-981B-4161-8EDA-C4D72D600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r="52190" b="46679"/>
          <a:stretch/>
        </p:blipFill>
        <p:spPr bwMode="auto">
          <a:xfrm>
            <a:off x="10103844" y="3274051"/>
            <a:ext cx="2167678" cy="19719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1BA8D6F9-2943-4424-81D3-9EF514AAD481}"/>
              </a:ext>
            </a:extLst>
          </p:cNvPr>
          <p:cNvSpPr txBox="1"/>
          <p:nvPr/>
        </p:nvSpPr>
        <p:spPr>
          <a:xfrm>
            <a:off x="7388445" y="5441152"/>
            <a:ext cx="982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/>
                <a:cs typeface="Arial"/>
              </a:rPr>
              <a:t>открыто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B7CE576-F0F8-45E8-ADFC-EF69F32811B5}"/>
              </a:ext>
            </a:extLst>
          </p:cNvPr>
          <p:cNvSpPr txBox="1"/>
          <p:nvPr/>
        </p:nvSpPr>
        <p:spPr>
          <a:xfrm>
            <a:off x="8030248" y="5307518"/>
            <a:ext cx="1066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64BDE1"/>
                </a:solidFill>
                <a:latin typeface="Arial"/>
                <a:cs typeface="Arial"/>
              </a:rPr>
              <a:t>45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69EF15-EA32-47FE-AD7B-E0161DFA736B}"/>
              </a:ext>
            </a:extLst>
          </p:cNvPr>
          <p:cNvSpPr txBox="1"/>
          <p:nvPr/>
        </p:nvSpPr>
        <p:spPr>
          <a:xfrm>
            <a:off x="8788704" y="5438235"/>
            <a:ext cx="3229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/>
                <a:cs typeface="Arial"/>
              </a:rPr>
              <a:t>направлений подготовки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ru-RU" sz="1600" dirty="0">
                <a:latin typeface="Arial"/>
                <a:cs typeface="Arial"/>
              </a:rPr>
              <a:t>в СПО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5EB5B95-4948-4B6B-BA8C-220C5E000E58}"/>
              </a:ext>
            </a:extLst>
          </p:cNvPr>
          <p:cNvSpPr txBox="1"/>
          <p:nvPr/>
        </p:nvSpPr>
        <p:spPr>
          <a:xfrm>
            <a:off x="7261396" y="3550240"/>
            <a:ext cx="12550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/>
                <a:cs typeface="Arial"/>
              </a:rPr>
              <a:t>оснащение</a:t>
            </a:r>
          </a:p>
        </p:txBody>
      </p:sp>
      <p:sp>
        <p:nvSpPr>
          <p:cNvPr id="87" name="Прямоугольник: скругленные углы 41">
            <a:extLst>
              <a:ext uri="{FF2B5EF4-FFF2-40B4-BE49-F238E27FC236}">
                <a16:creationId xmlns:a16="http://schemas.microsoft.com/office/drawing/2014/main" id="{C27BDDF5-0151-4822-B624-26A98FC5B8B9}"/>
              </a:ext>
            </a:extLst>
          </p:cNvPr>
          <p:cNvSpPr/>
          <p:nvPr/>
        </p:nvSpPr>
        <p:spPr>
          <a:xfrm>
            <a:off x="956684" y="3650755"/>
            <a:ext cx="5769077" cy="1593430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7" name="Picture 16">
            <a:extLst>
              <a:ext uri="{FF2B5EF4-FFF2-40B4-BE49-F238E27FC236}">
                <a16:creationId xmlns:a16="http://schemas.microsoft.com/office/drawing/2014/main" id="{DCE8A659-E47D-458C-B89F-C59A05B3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r="11715"/>
          <a:stretch/>
        </p:blipFill>
        <p:spPr bwMode="auto">
          <a:xfrm>
            <a:off x="5371113" y="4821270"/>
            <a:ext cx="2131337" cy="20876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Прямоугольник 89"/>
          <p:cNvSpPr/>
          <p:nvPr/>
        </p:nvSpPr>
        <p:spPr>
          <a:xfrm>
            <a:off x="811361" y="3767200"/>
            <a:ext cx="1873525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достигнуто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ctr" defTabSz="91440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64BDE1"/>
                </a:solidFill>
                <a:latin typeface="Arial"/>
                <a:cs typeface="Arial"/>
              </a:rPr>
              <a:t>1 510 мест 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3376321" y="3710893"/>
            <a:ext cx="2881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64BDE1"/>
                </a:solidFill>
                <a:latin typeface="Arial"/>
                <a:cs typeface="Arial"/>
              </a:rPr>
              <a:t>960 мест</a:t>
            </a:r>
            <a:endParaRPr lang="ru-RU" b="1" dirty="0">
              <a:solidFill>
                <a:srgbClr val="64BDE1"/>
              </a:solidFill>
              <a:latin typeface="Arial"/>
              <a:cs typeface="Arial"/>
            </a:endParaRPr>
          </a:p>
          <a:p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Боровичи, </a:t>
            </a:r>
            <a:r>
              <a:rPr lang="ru-RU" alt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мкр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-н «Мстинский»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3371400" y="4422968"/>
            <a:ext cx="298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64BDE1"/>
                </a:solidFill>
                <a:latin typeface="Arial"/>
                <a:cs typeface="Arial"/>
              </a:rPr>
              <a:t>550 мест</a:t>
            </a:r>
            <a:endParaRPr lang="ru-RU" b="1" dirty="0">
              <a:solidFill>
                <a:srgbClr val="64BDE1"/>
              </a:solidFill>
              <a:latin typeface="Arial"/>
              <a:cs typeface="Arial"/>
            </a:endParaRPr>
          </a:p>
          <a:p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Малая Вишера, ул. 3КДО, д. 33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4381" y="4123296"/>
            <a:ext cx="648771" cy="648771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33" y="-26611"/>
            <a:ext cx="1394975" cy="139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8A2A63C-8DBB-494E-BBC3-1908CE3BC7EB}"/>
              </a:ext>
            </a:extLst>
          </p:cNvPr>
          <p:cNvSpPr/>
          <p:nvPr/>
        </p:nvSpPr>
        <p:spPr>
          <a:xfrm>
            <a:off x="1738538" y="2372307"/>
            <a:ext cx="41879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i="1" dirty="0">
                <a:latin typeface="Arial"/>
                <a:cs typeface="Arial"/>
              </a:rPr>
              <a:t>Региональный сосудистый центр </a:t>
            </a:r>
          </a:p>
          <a:p>
            <a:pPr algn="just"/>
            <a:r>
              <a:rPr lang="ru-RU" sz="1400" i="1" dirty="0">
                <a:latin typeface="Arial"/>
                <a:cs typeface="Arial"/>
              </a:rPr>
              <a:t>г. В. Новгород и первичное сосудистое отделение в г. Боровичи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9D14BA-4C6F-4975-A49A-7177E462B4F7}"/>
              </a:ext>
            </a:extLst>
          </p:cNvPr>
          <p:cNvSpPr txBox="1"/>
          <p:nvPr/>
        </p:nvSpPr>
        <p:spPr>
          <a:xfrm>
            <a:off x="3882612" y="2798104"/>
            <a:ext cx="22033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(поставка </a:t>
            </a:r>
            <a:r>
              <a:rPr lang="ru-RU" sz="1400" dirty="0" err="1">
                <a:latin typeface="Arial"/>
                <a:cs typeface="Arial"/>
              </a:rPr>
              <a:t>ангиографа</a:t>
            </a:r>
            <a:r>
              <a:rPr lang="ru-RU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7F753D1-789F-43F3-9538-6F62B8ACCAF1}"/>
              </a:ext>
            </a:extLst>
          </p:cNvPr>
          <p:cNvSpPr/>
          <p:nvPr/>
        </p:nvSpPr>
        <p:spPr>
          <a:xfrm>
            <a:off x="902208" y="1431502"/>
            <a:ext cx="5039196" cy="520499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A7F075F-5CCC-4E4A-9755-0812A12BE7EE}"/>
              </a:ext>
            </a:extLst>
          </p:cNvPr>
          <p:cNvSpPr/>
          <p:nvPr/>
        </p:nvSpPr>
        <p:spPr>
          <a:xfrm>
            <a:off x="1054049" y="1596782"/>
            <a:ext cx="4791160" cy="32880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"/>
                <a:cs typeface="Arial"/>
              </a:rPr>
              <a:t>переоснащение/дооснащение медицинским оборудованием</a:t>
            </a:r>
            <a:endParaRPr lang="ru-RU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0" name="Picture 8" descr="здание, клиника, больница значок">
            <a:extLst>
              <a:ext uri="{FF2B5EF4-FFF2-40B4-BE49-F238E27FC236}">
                <a16:creationId xmlns:a16="http://schemas.microsoft.com/office/drawing/2014/main" id="{99172F62-CEE2-4E28-B81B-E9FABC77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42" y="2486017"/>
            <a:ext cx="411614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11623D0-EBCA-443A-964B-271EEF575A7F}"/>
              </a:ext>
            </a:extLst>
          </p:cNvPr>
          <p:cNvSpPr/>
          <p:nvPr/>
        </p:nvSpPr>
        <p:spPr>
          <a:xfrm>
            <a:off x="1799159" y="4240100"/>
            <a:ext cx="4118128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>
                <a:solidFill>
                  <a:schemeClr val="tx1"/>
                </a:solidFill>
                <a:latin typeface="Arial"/>
                <a:cs typeface="Arial"/>
              </a:rPr>
              <a:t>ГОБУЗ «Областной клинический онкологический диспансер» </a:t>
            </a:r>
          </a:p>
        </p:txBody>
      </p:sp>
      <p:pic>
        <p:nvPicPr>
          <p:cNvPr id="52" name="Picture 8" descr="здание, клиника, больница значок">
            <a:extLst>
              <a:ext uri="{FF2B5EF4-FFF2-40B4-BE49-F238E27FC236}">
                <a16:creationId xmlns:a16="http://schemas.microsoft.com/office/drawing/2014/main" id="{69B2669F-4B45-4CB6-861A-73AEE383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75" y="4160037"/>
            <a:ext cx="411614" cy="41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C39B951-DEE1-4997-9C38-69D9063F40C4}"/>
              </a:ext>
            </a:extLst>
          </p:cNvPr>
          <p:cNvSpPr txBox="1"/>
          <p:nvPr/>
        </p:nvSpPr>
        <p:spPr>
          <a:xfrm>
            <a:off x="1366823" y="4613627"/>
            <a:ext cx="2351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9124A"/>
                </a:solidFill>
                <a:latin typeface="Arial"/>
                <a:cs typeface="Arial"/>
              </a:rPr>
              <a:t>ед. оборудования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DD1175-89F5-4CBE-8AE7-7305D53F0417}"/>
              </a:ext>
            </a:extLst>
          </p:cNvPr>
          <p:cNvSpPr txBox="1"/>
          <p:nvPr/>
        </p:nvSpPr>
        <p:spPr>
          <a:xfrm>
            <a:off x="1079906" y="4536683"/>
            <a:ext cx="544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9124A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F0AC82-3D61-45F4-A864-2C76CB9C15D9}"/>
              </a:ext>
            </a:extLst>
          </p:cNvPr>
          <p:cNvSpPr txBox="1"/>
          <p:nvPr/>
        </p:nvSpPr>
        <p:spPr>
          <a:xfrm>
            <a:off x="1366823" y="5175244"/>
            <a:ext cx="2351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D9124A"/>
                </a:solidFill>
                <a:latin typeface="Arial"/>
                <a:cs typeface="Arial"/>
              </a:rPr>
              <a:t>ед. оборудования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08FA51-0692-470C-AA66-054A86585DC6}"/>
              </a:ext>
            </a:extLst>
          </p:cNvPr>
          <p:cNvSpPr txBox="1"/>
          <p:nvPr/>
        </p:nvSpPr>
        <p:spPr>
          <a:xfrm>
            <a:off x="1079906" y="5098300"/>
            <a:ext cx="544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9124A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4BD492-B442-4D06-A123-7346B71EF338}"/>
              </a:ext>
            </a:extLst>
          </p:cNvPr>
          <p:cNvSpPr txBox="1"/>
          <p:nvPr/>
        </p:nvSpPr>
        <p:spPr>
          <a:xfrm>
            <a:off x="3555234" y="4641276"/>
            <a:ext cx="25390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оснащение операционных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E5100E-E243-4284-8E41-F2A9FCF09636}"/>
              </a:ext>
            </a:extLst>
          </p:cNvPr>
          <p:cNvSpPr txBox="1"/>
          <p:nvPr/>
        </p:nvSpPr>
        <p:spPr>
          <a:xfrm>
            <a:off x="3299150" y="4967285"/>
            <a:ext cx="2576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высокоточная </a:t>
            </a:r>
            <a:r>
              <a:rPr lang="ru-RU" sz="1400" dirty="0" err="1">
                <a:latin typeface="Arial"/>
                <a:cs typeface="Arial"/>
              </a:rPr>
              <a:t>иммуногистохимическая</a:t>
            </a:r>
            <a:r>
              <a:rPr lang="ru-RU" sz="1400" dirty="0">
                <a:latin typeface="Arial"/>
                <a:cs typeface="Arial"/>
              </a:rPr>
              <a:t> оценка опухоли и </a:t>
            </a:r>
            <a:r>
              <a:rPr lang="ru-RU" sz="1400" dirty="0" err="1">
                <a:latin typeface="Arial"/>
                <a:cs typeface="Arial"/>
              </a:rPr>
              <a:t>рентгендиагностика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5A896F6-445D-46C7-93A8-20C6A856AC79}"/>
              </a:ext>
            </a:extLst>
          </p:cNvPr>
          <p:cNvSpPr/>
          <p:nvPr/>
        </p:nvSpPr>
        <p:spPr>
          <a:xfrm>
            <a:off x="1868140" y="6075416"/>
            <a:ext cx="3956487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i="1" dirty="0">
                <a:solidFill>
                  <a:schemeClr val="tx1"/>
                </a:solidFill>
                <a:latin typeface="Arial"/>
                <a:cs typeface="Arial"/>
              </a:rPr>
              <a:t>Центр амбулаторной онкологической помощи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163A5E16-59AA-4940-87A1-191FD6A1E1D3}"/>
              </a:ext>
            </a:extLst>
          </p:cNvPr>
          <p:cNvSpPr/>
          <p:nvPr/>
        </p:nvSpPr>
        <p:spPr>
          <a:xfrm>
            <a:off x="6106083" y="1430978"/>
            <a:ext cx="5715238" cy="1592402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8C4C211-2BFF-4C3B-99E9-2C16702F2CFC}"/>
              </a:ext>
            </a:extLst>
          </p:cNvPr>
          <p:cNvSpPr txBox="1"/>
          <p:nvPr/>
        </p:nvSpPr>
        <p:spPr>
          <a:xfrm>
            <a:off x="6209354" y="1466540"/>
            <a:ext cx="5611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Создана дополнительная вертолетная площадка для санитарной эвакуации экстренных больных из г. Боровичи для оказания оперативной медицинской помощи в областной центр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1018043" y="3237144"/>
            <a:ext cx="129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100%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C13D7F22-A706-4747-806E-AEED84A97E56}"/>
              </a:ext>
            </a:extLst>
          </p:cNvPr>
          <p:cNvSpPr/>
          <p:nvPr/>
        </p:nvSpPr>
        <p:spPr>
          <a:xfrm>
            <a:off x="6149670" y="3192438"/>
            <a:ext cx="5642652" cy="3444057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7" name="Picture 2" descr="врач, доктор медицинских наук, медицинский, врач, поставщик, стетоскоп, врач значок">
            <a:extLst>
              <a:ext uri="{FF2B5EF4-FFF2-40B4-BE49-F238E27FC236}">
                <a16:creationId xmlns:a16="http://schemas.microsoft.com/office/drawing/2014/main" id="{71186095-8C3E-4936-A1F4-89B60921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34" y="3060049"/>
            <a:ext cx="512510" cy="51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64CB2464-CA83-49D7-9F2D-56EA64CF36C5}"/>
              </a:ext>
            </a:extLst>
          </p:cNvPr>
          <p:cNvSpPr txBox="1"/>
          <p:nvPr/>
        </p:nvSpPr>
        <p:spPr>
          <a:xfrm>
            <a:off x="6251895" y="2253015"/>
            <a:ext cx="1472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осуществлено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16E06A4-17C5-496C-BF6F-2553EBF2B157}"/>
              </a:ext>
            </a:extLst>
          </p:cNvPr>
          <p:cNvSpPr txBox="1"/>
          <p:nvPr/>
        </p:nvSpPr>
        <p:spPr>
          <a:xfrm>
            <a:off x="7632634" y="2148530"/>
            <a:ext cx="1472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D9124A"/>
                </a:solidFill>
                <a:latin typeface="Arial"/>
                <a:cs typeface="Arial"/>
              </a:rPr>
              <a:t>148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642DD72B-A922-4987-8308-34D85BD70E5F}"/>
              </a:ext>
            </a:extLst>
          </p:cNvPr>
          <p:cNvSpPr/>
          <p:nvPr/>
        </p:nvSpPr>
        <p:spPr>
          <a:xfrm>
            <a:off x="9117100" y="2264787"/>
            <a:ext cx="26994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6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5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3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12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98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80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64" algn="l" defTabSz="45708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/>
                <a:cs typeface="Arial"/>
              </a:rPr>
              <a:t>вылетов санитарной авиации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1957235" y="3192438"/>
            <a:ext cx="3769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доля лиц, бесплатно обеспеченных лекарствами в амбулаторных условиях</a:t>
            </a: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FD8DC6C2-4FD7-4967-9358-5A434D269B66}"/>
              </a:ext>
            </a:extLst>
          </p:cNvPr>
          <p:cNvSpPr/>
          <p:nvPr/>
        </p:nvSpPr>
        <p:spPr>
          <a:xfrm>
            <a:off x="1050303" y="2112968"/>
            <a:ext cx="4313392" cy="260888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2B235656-378E-41B4-B5FF-5FAD934EF55F}"/>
              </a:ext>
            </a:extLst>
          </p:cNvPr>
          <p:cNvSpPr/>
          <p:nvPr/>
        </p:nvSpPr>
        <p:spPr>
          <a:xfrm>
            <a:off x="1018043" y="2106494"/>
            <a:ext cx="4335420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Борьба с сердечно-сосудистыми заболеваниями</a:t>
            </a:r>
          </a:p>
        </p:txBody>
      </p:sp>
      <p:sp>
        <p:nvSpPr>
          <p:cNvPr id="96" name="Параллелограмм 95">
            <a:extLst>
              <a:ext uri="{FF2B5EF4-FFF2-40B4-BE49-F238E27FC236}">
                <a16:creationId xmlns:a16="http://schemas.microsoft.com/office/drawing/2014/main" id="{06D3AC7B-F046-4826-998F-FBF48702CFAD}"/>
              </a:ext>
            </a:extLst>
          </p:cNvPr>
          <p:cNvSpPr/>
          <p:nvPr/>
        </p:nvSpPr>
        <p:spPr>
          <a:xfrm>
            <a:off x="1093355" y="3786073"/>
            <a:ext cx="4313392" cy="260888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98E3F928-B1C5-4FDB-83FC-D0DB4FBF22C9}"/>
              </a:ext>
            </a:extLst>
          </p:cNvPr>
          <p:cNvSpPr/>
          <p:nvPr/>
        </p:nvSpPr>
        <p:spPr>
          <a:xfrm>
            <a:off x="803095" y="3778193"/>
            <a:ext cx="4335420" cy="2514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Борьба с онкологическими заболеваниями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982780-5E3C-4C23-B684-F175009135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8299" l="5096" r="94904">
                        <a14:foregroundMark x1="44904" y1="25510" x2="44904" y2="25510"/>
                        <a14:foregroundMark x1="40446" y1="45238" x2="40446" y2="45238"/>
                        <a14:foregroundMark x1="56688" y1="45238" x2="56688" y2="45238"/>
                        <a14:foregroundMark x1="45223" y1="79592" x2="45223" y2="79592"/>
                        <a14:foregroundMark x1="55414" y1="79932" x2="55414" y2="79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553" y="5900074"/>
            <a:ext cx="593318" cy="555527"/>
          </a:xfrm>
          <a:prstGeom prst="rect">
            <a:avLst/>
          </a:prstGeom>
        </p:spPr>
      </p:pic>
      <p:pic>
        <p:nvPicPr>
          <p:cNvPr id="59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17CF8FEA-2C00-424A-BE9D-F461ACD1C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61" y="2567043"/>
            <a:ext cx="448472" cy="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EFB1736-649F-4666-9B66-A516E1D5DAD5}"/>
              </a:ext>
            </a:extLst>
          </p:cNvPr>
          <p:cNvSpPr txBox="1"/>
          <p:nvPr/>
        </p:nvSpPr>
        <p:spPr>
          <a:xfrm>
            <a:off x="7807623" y="2613237"/>
            <a:ext cx="18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85</a:t>
            </a:r>
            <a:r>
              <a:rPr lang="ru-RU" dirty="0">
                <a:latin typeface="Arial"/>
                <a:cs typeface="Arial"/>
              </a:rPr>
              <a:t> млн. рублей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8261731" y="2248297"/>
            <a:ext cx="1262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>
                <a:solidFill>
                  <a:srgbClr val="D9124A"/>
                </a:solidFill>
                <a:latin typeface="Arial"/>
                <a:cs typeface="Arial"/>
              </a:rPr>
              <a:t>(139,6%)</a:t>
            </a:r>
            <a:endParaRPr lang="ru-RU" dirty="0">
              <a:solidFill>
                <a:srgbClr val="D9124A"/>
              </a:solidFill>
              <a:latin typeface="Arial"/>
              <a:cs typeface="Arial"/>
            </a:endParaRPr>
          </a:p>
        </p:txBody>
      </p:sp>
      <p:sp>
        <p:nvSpPr>
          <p:cNvPr id="93" name="Параллелограмм 92">
            <a:extLst>
              <a:ext uri="{FF2B5EF4-FFF2-40B4-BE49-F238E27FC236}">
                <a16:creationId xmlns:a16="http://schemas.microsoft.com/office/drawing/2014/main" id="{06D3AC7B-F046-4826-998F-FBF48702CFAD}"/>
              </a:ext>
            </a:extLst>
          </p:cNvPr>
          <p:cNvSpPr/>
          <p:nvPr/>
        </p:nvSpPr>
        <p:spPr>
          <a:xfrm>
            <a:off x="6670898" y="3086705"/>
            <a:ext cx="4766508" cy="485854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878D06E6-5901-4A0D-B7A0-0658BD4FE1BB}"/>
              </a:ext>
            </a:extLst>
          </p:cNvPr>
          <p:cNvSpPr/>
          <p:nvPr/>
        </p:nvSpPr>
        <p:spPr>
          <a:xfrm>
            <a:off x="6778655" y="3111891"/>
            <a:ext cx="4582276" cy="389129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«Обеспечение медицинских организаций системы здравоохранения квалифицированными кадрами»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B0B697-C0C6-465B-BDF0-EBAB2DC01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2" b="99134" l="5396" r="98921">
                        <a14:foregroundMark x1="38489" y1="51948" x2="38489" y2="519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8067" y="2538059"/>
            <a:ext cx="739052" cy="61410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6974921" y="4033998"/>
            <a:ext cx="1054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D9124A"/>
                </a:solidFill>
                <a:latin typeface="Arial"/>
                <a:cs typeface="Arial"/>
              </a:rPr>
              <a:t>1 </a:t>
            </a:r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855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6972410" y="4379641"/>
            <a:ext cx="1001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врачей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699050" y="4071864"/>
            <a:ext cx="2083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D9124A"/>
                </a:solidFill>
                <a:latin typeface="Arial"/>
                <a:cs typeface="Arial"/>
              </a:rPr>
              <a:t>4 </a:t>
            </a:r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726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8861622" y="4376804"/>
            <a:ext cx="2875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средних медицинских работников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6302573" y="3677736"/>
            <a:ext cx="5409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работающих в государственных медицинских организациях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7104353" y="4944411"/>
            <a:ext cx="2083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D9124A"/>
                </a:solidFill>
                <a:latin typeface="Arial"/>
                <a:cs typeface="Arial"/>
              </a:rPr>
              <a:t>350</a:t>
            </a:r>
            <a:endParaRPr lang="ru-RU" sz="2400" b="1" dirty="0">
              <a:solidFill>
                <a:srgbClr val="D9124A"/>
              </a:solidFill>
              <a:latin typeface="Arial"/>
              <a:cs typeface="Arial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6484242" y="5338372"/>
            <a:ext cx="19776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аккредитовано и допущено к профессиональной деятельности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719484" y="5036907"/>
            <a:ext cx="2083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D9124A"/>
                </a:solidFill>
                <a:latin typeface="Arial"/>
                <a:cs typeface="Arial"/>
              </a:rPr>
              <a:t>5 </a:t>
            </a:r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679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9117099" y="5343823"/>
            <a:ext cx="25022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специалистов обучены в том числе с использованием дистанционных технологий</a:t>
            </a: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42" y="-15505"/>
            <a:ext cx="1305776" cy="130577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7724498" y="3877684"/>
            <a:ext cx="2075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 smtClean="0">
                <a:solidFill>
                  <a:srgbClr val="D9124A"/>
                </a:solidFill>
                <a:latin typeface="Arial"/>
                <a:cs typeface="Arial"/>
              </a:rPr>
              <a:t>(86,6% от плана)</a:t>
            </a:r>
            <a:endParaRPr lang="ru-RU" dirty="0">
              <a:solidFill>
                <a:srgbClr val="D9124A"/>
              </a:solidFill>
              <a:latin typeface="Arial"/>
              <a:cs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7599474" y="4796331"/>
            <a:ext cx="2075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 smtClean="0">
                <a:solidFill>
                  <a:srgbClr val="D9124A"/>
                </a:solidFill>
                <a:latin typeface="Arial"/>
                <a:cs typeface="Arial"/>
              </a:rPr>
              <a:t>(11,2% от плана)</a:t>
            </a:r>
            <a:endParaRPr lang="ru-RU" dirty="0">
              <a:solidFill>
                <a:srgbClr val="D9124A"/>
              </a:solidFill>
              <a:latin typeface="Arial"/>
              <a:cs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0053065" y="3901367"/>
            <a:ext cx="2075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 smtClean="0">
                <a:solidFill>
                  <a:srgbClr val="D9124A"/>
                </a:solidFill>
                <a:latin typeface="Arial"/>
                <a:cs typeface="Arial"/>
              </a:rPr>
              <a:t>(87,4% от плана)</a:t>
            </a:r>
            <a:endParaRPr lang="ru-RU" dirty="0">
              <a:solidFill>
                <a:srgbClr val="D9124A"/>
              </a:solidFill>
              <a:latin typeface="Arial"/>
              <a:cs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972A65-6ED1-40E5-9042-AB56E8552650}"/>
              </a:ext>
            </a:extLst>
          </p:cNvPr>
          <p:cNvSpPr txBox="1"/>
          <p:nvPr/>
        </p:nvSpPr>
        <p:spPr>
          <a:xfrm>
            <a:off x="10041782" y="4835981"/>
            <a:ext cx="20752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26695">
              <a:lnSpc>
                <a:spcPct val="100000"/>
              </a:lnSpc>
              <a:spcBef>
                <a:spcPts val="825"/>
              </a:spcBef>
            </a:pPr>
            <a:r>
              <a:rPr lang="ru-RU" sz="1600" dirty="0" smtClean="0">
                <a:solidFill>
                  <a:srgbClr val="D9124A"/>
                </a:solidFill>
                <a:latin typeface="Arial"/>
                <a:cs typeface="Arial"/>
              </a:rPr>
              <a:t>(90,3% от плана)</a:t>
            </a:r>
            <a:endParaRPr lang="ru-RU" dirty="0">
              <a:solidFill>
                <a:srgbClr val="D9124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605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42" y="-15505"/>
            <a:ext cx="1305776" cy="1305776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8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46">
            <a:extLst>
              <a:ext uri="{FF2B5EF4-FFF2-40B4-BE49-F238E27FC236}">
                <a16:creationId xmlns:a16="http://schemas.microsoft.com/office/drawing/2014/main" id="{27F753D1-789F-43F3-9538-6F62B8ACCAF1}"/>
              </a:ext>
            </a:extLst>
          </p:cNvPr>
          <p:cNvSpPr/>
          <p:nvPr/>
        </p:nvSpPr>
        <p:spPr>
          <a:xfrm>
            <a:off x="902208" y="1431502"/>
            <a:ext cx="5039196" cy="1760936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9">
            <a:extLst>
              <a:ext uri="{FF2B5EF4-FFF2-40B4-BE49-F238E27FC236}">
                <a16:creationId xmlns:a16="http://schemas.microsoft.com/office/drawing/2014/main" id="{C13D7F22-A706-4747-806E-AEED84A97E56}"/>
              </a:ext>
            </a:extLst>
          </p:cNvPr>
          <p:cNvSpPr/>
          <p:nvPr/>
        </p:nvSpPr>
        <p:spPr>
          <a:xfrm>
            <a:off x="6203421" y="3980377"/>
            <a:ext cx="5642652" cy="2522023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FD8DC6C2-4FD7-4967-9358-5A434D269B66}"/>
              </a:ext>
            </a:extLst>
          </p:cNvPr>
          <p:cNvSpPr/>
          <p:nvPr/>
        </p:nvSpPr>
        <p:spPr>
          <a:xfrm>
            <a:off x="1237673" y="1431501"/>
            <a:ext cx="4426964" cy="220958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235656-378E-41B4-B5FF-5FAD934EF55F}"/>
              </a:ext>
            </a:extLst>
          </p:cNvPr>
          <p:cNvSpPr/>
          <p:nvPr/>
        </p:nvSpPr>
        <p:spPr>
          <a:xfrm>
            <a:off x="1164225" y="1431501"/>
            <a:ext cx="4511426" cy="22095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Модернизация первичного звена здравоохранения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1515482" y="2003795"/>
            <a:ext cx="71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112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902208" y="2359008"/>
            <a:ext cx="186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автотранспортных средства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3062151" y="2003795"/>
            <a:ext cx="71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201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2448877" y="2359008"/>
            <a:ext cx="186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единица оборудования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4608820" y="2003795"/>
            <a:ext cx="71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3995546" y="2359008"/>
            <a:ext cx="186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модульных конструкции</a:t>
            </a: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FD8DC6C2-4FD7-4967-9358-5A434D269B66}"/>
              </a:ext>
            </a:extLst>
          </p:cNvPr>
          <p:cNvSpPr/>
          <p:nvPr/>
        </p:nvSpPr>
        <p:spPr>
          <a:xfrm>
            <a:off x="1164225" y="3469599"/>
            <a:ext cx="4426964" cy="680270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B235656-378E-41B4-B5FF-5FAD934EF55F}"/>
              </a:ext>
            </a:extLst>
          </p:cNvPr>
          <p:cNvSpPr/>
          <p:nvPr/>
        </p:nvSpPr>
        <p:spPr>
          <a:xfrm>
            <a:off x="1179804" y="3518788"/>
            <a:ext cx="4426964" cy="58189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Развитие детского здравоохранения, включая создание современной инфраструктуры оказания медицинской помощи детям</a:t>
            </a:r>
          </a:p>
        </p:txBody>
      </p:sp>
      <p:sp>
        <p:nvSpPr>
          <p:cNvPr id="18" name="Прямоугольник: скругленные углы 46">
            <a:extLst>
              <a:ext uri="{FF2B5EF4-FFF2-40B4-BE49-F238E27FC236}">
                <a16:creationId xmlns:a16="http://schemas.microsoft.com/office/drawing/2014/main" id="{27F753D1-789F-43F3-9538-6F62B8ACCAF1}"/>
              </a:ext>
            </a:extLst>
          </p:cNvPr>
          <p:cNvSpPr/>
          <p:nvPr/>
        </p:nvSpPr>
        <p:spPr>
          <a:xfrm>
            <a:off x="895483" y="3346332"/>
            <a:ext cx="5039196" cy="3156068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00059" y="4383140"/>
            <a:ext cx="1287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5,8 / 7,4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2318330" y="4383140"/>
            <a:ext cx="3413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смертность детей в возрасте от 0-4 лет на 1000 родившихся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00059" y="5054047"/>
            <a:ext cx="1287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4 / 4,9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2318331" y="5095442"/>
            <a:ext cx="3413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младенческая смертность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00058" y="5724954"/>
            <a:ext cx="14182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70 / 31,5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2289374" y="5724954"/>
            <a:ext cx="36356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/>
                <a:cs typeface="Arial"/>
              </a:rPr>
              <a:t>в </a:t>
            </a:r>
            <a:r>
              <a:rPr lang="ru-RU" sz="1400" dirty="0" err="1">
                <a:latin typeface="Arial"/>
                <a:cs typeface="Arial"/>
              </a:rPr>
              <a:t>симуляционных</a:t>
            </a:r>
            <a:r>
              <a:rPr lang="ru-RU" sz="1400" dirty="0">
                <a:latin typeface="Arial"/>
                <a:cs typeface="Arial"/>
              </a:rPr>
              <a:t> центрах будут обучены специалисты в области </a:t>
            </a:r>
            <a:r>
              <a:rPr lang="ru-RU" sz="1400" dirty="0" err="1">
                <a:latin typeface="Arial"/>
                <a:cs typeface="Arial"/>
              </a:rPr>
              <a:t>перинатологии</a:t>
            </a:r>
            <a:r>
              <a:rPr lang="ru-RU" sz="1400" dirty="0">
                <a:latin typeface="Arial"/>
                <a:cs typeface="Arial"/>
              </a:rPr>
              <a:t>, неонатологии, педиатрии</a:t>
            </a:r>
          </a:p>
        </p:txBody>
      </p:sp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FD8DC6C2-4FD7-4967-9358-5A434D269B66}"/>
              </a:ext>
            </a:extLst>
          </p:cNvPr>
          <p:cNvSpPr/>
          <p:nvPr/>
        </p:nvSpPr>
        <p:spPr>
          <a:xfrm>
            <a:off x="6400809" y="3761771"/>
            <a:ext cx="5445264" cy="680271"/>
          </a:xfrm>
          <a:prstGeom prst="parallelogram">
            <a:avLst/>
          </a:prstGeom>
          <a:solidFill>
            <a:srgbClr val="D9124A"/>
          </a:solidFill>
          <a:ln>
            <a:solidFill>
              <a:srgbClr val="D912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B235656-378E-41B4-B5FF-5FAD934EF55F}"/>
              </a:ext>
            </a:extLst>
          </p:cNvPr>
          <p:cNvSpPr/>
          <p:nvPr/>
        </p:nvSpPr>
        <p:spPr>
          <a:xfrm>
            <a:off x="6558744" y="3810961"/>
            <a:ext cx="5125263" cy="58189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bg1"/>
                </a:solidFill>
                <a:latin typeface="Arial"/>
                <a:cs typeface="Arial"/>
              </a:rPr>
              <a:t>Создание единого цифрового контура в здравоохранении на основе единой государственной информационной системы здравоохранения (ЕГИСЗ)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6506376" y="4707355"/>
            <a:ext cx="1607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40 / 30,33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6246734" y="5106147"/>
            <a:ext cx="2126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доля записей на прием к врачу, совершенных гражданами дистанционно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ED18DC-ED2A-4BA0-995C-4D48DD0CAF59}"/>
              </a:ext>
            </a:extLst>
          </p:cNvPr>
          <p:cNvSpPr txBox="1"/>
          <p:nvPr/>
        </p:nvSpPr>
        <p:spPr>
          <a:xfrm>
            <a:off x="9177369" y="4707355"/>
            <a:ext cx="23737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9124A"/>
                </a:solidFill>
                <a:latin typeface="Arial"/>
                <a:cs typeface="Arial"/>
              </a:rPr>
              <a:t>129,1 / 118,05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B4DE96-0A0B-493A-8609-5E11C195ACB6}"/>
              </a:ext>
            </a:extLst>
          </p:cNvPr>
          <p:cNvSpPr txBox="1"/>
          <p:nvPr/>
        </p:nvSpPr>
        <p:spPr>
          <a:xfrm>
            <a:off x="8559240" y="5106147"/>
            <a:ext cx="324701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число граждан, воспользовавшихся услугами (сервисами) в Личном кабинете пациента «Мое здоровье» на Едином портале государственных услуг и функций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91" y="1347306"/>
            <a:ext cx="4789592" cy="232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288CA4D-B1E6-4A58-A043-531003FCA633}"/>
              </a:ext>
            </a:extLst>
          </p:cNvPr>
          <p:cNvSpPr txBox="1"/>
          <p:nvPr/>
        </p:nvSpPr>
        <p:spPr>
          <a:xfrm>
            <a:off x="10000113" y="3320191"/>
            <a:ext cx="123944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Лажинский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ФАП</a:t>
            </a:r>
          </a:p>
        </p:txBody>
      </p:sp>
    </p:spTree>
    <p:extLst>
      <p:ext uri="{BB962C8B-B14F-4D97-AF65-F5344CB8AC3E}">
        <p14:creationId xmlns:p14="http://schemas.microsoft.com/office/powerpoint/2010/main" val="263962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Box 120">
            <a:extLst>
              <a:ext uri="{FF2B5EF4-FFF2-40B4-BE49-F238E27FC236}">
                <a16:creationId xmlns:a16="http://schemas.microsoft.com/office/drawing/2014/main" id="{2838E395-CC6B-4A27-A838-B00EE4385611}"/>
              </a:ext>
            </a:extLst>
          </p:cNvPr>
          <p:cNvSpPr txBox="1"/>
          <p:nvPr/>
        </p:nvSpPr>
        <p:spPr>
          <a:xfrm>
            <a:off x="6501775" y="2575088"/>
            <a:ext cx="4648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/>
                <a:cs typeface="Arial"/>
              </a:rPr>
              <a:t>оснащена </a:t>
            </a:r>
            <a:r>
              <a:rPr lang="ru-RU" sz="1200" dirty="0" err="1">
                <a:latin typeface="Arial"/>
                <a:cs typeface="Arial"/>
              </a:rPr>
              <a:t>мультимедиагидом</a:t>
            </a:r>
            <a:r>
              <a:rPr lang="ru-RU" sz="1200" dirty="0">
                <a:latin typeface="Arial"/>
                <a:cs typeface="Arial"/>
              </a:rPr>
              <a:t> с технологией дополненной реальности </a:t>
            </a:r>
            <a:r>
              <a:rPr lang="en-US" sz="1200" dirty="0">
                <a:latin typeface="Arial"/>
                <a:cs typeface="Arial"/>
              </a:rPr>
              <a:t>ARTEFACT </a:t>
            </a:r>
            <a:r>
              <a:rPr lang="ru-RU" sz="1200" dirty="0">
                <a:latin typeface="Arial"/>
                <a:cs typeface="Arial"/>
              </a:rPr>
              <a:t>экспозиция «Музейный цех фарфора»</a:t>
            </a:r>
            <a:endParaRPr lang="ru-RU" sz="1200" dirty="0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id="{ABB5BBCD-7FBC-4D51-AAB2-07D7CB16A6AC}"/>
              </a:ext>
            </a:extLst>
          </p:cNvPr>
          <p:cNvSpPr/>
          <p:nvPr/>
        </p:nvSpPr>
        <p:spPr>
          <a:xfrm>
            <a:off x="909441" y="3879472"/>
            <a:ext cx="695074" cy="663416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60BDFCF-617B-416C-8C5F-8055D03D0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782" y="221506"/>
            <a:ext cx="1295400" cy="9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2343" tIns="51169" rIns="102343" bIns="5116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1953"/>
            <a:r>
              <a:rPr lang="ru-RU" altLang="ru-RU" sz="5600" dirty="0" smtClean="0">
                <a:solidFill>
                  <a:srgbClr val="E7E6E6">
                    <a:lumMod val="75000"/>
                  </a:srgbClr>
                </a:solidFill>
              </a:rPr>
              <a:t>0</a:t>
            </a:r>
            <a:r>
              <a:rPr lang="ru-RU" altLang="ru-RU" sz="5600" dirty="0">
                <a:solidFill>
                  <a:srgbClr val="F34840"/>
                </a:solidFill>
              </a:rPr>
              <a:t>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20FC9D-0799-4214-BBB6-DDAC16AFF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078" y="289418"/>
            <a:ext cx="711200" cy="82392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4099F86-E7A9-4E81-A1FB-B1F535773503}"/>
              </a:ext>
            </a:extLst>
          </p:cNvPr>
          <p:cNvSpPr txBox="1">
            <a:spLocks/>
          </p:cNvSpPr>
          <p:nvPr/>
        </p:nvSpPr>
        <p:spPr>
          <a:xfrm>
            <a:off x="6868718" y="774067"/>
            <a:ext cx="4639128" cy="267137"/>
          </a:xfrm>
          <a:prstGeom prst="rect">
            <a:avLst/>
          </a:prstGeom>
          <a:noFill/>
        </p:spPr>
        <p:txBody>
          <a:bodyPr vert="horz" lIns="91374" tIns="45688" rIns="91374" bIns="45688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spc="40" dirty="0">
                <a:solidFill>
                  <a:srgbClr val="F3484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ПРАВИТЕЛЬСТВО НОВГОРОДСКОЙ ОБЛАСТИ</a:t>
            </a:r>
            <a:endParaRPr lang="ru-RU" sz="1400" spc="40" dirty="0">
              <a:solidFill>
                <a:srgbClr val="F348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5B7A79D6-3F7A-42E6-A932-FB4C61B3CB52}"/>
              </a:ext>
            </a:extLst>
          </p:cNvPr>
          <p:cNvSpPr/>
          <p:nvPr/>
        </p:nvSpPr>
        <p:spPr>
          <a:xfrm>
            <a:off x="915699" y="4852839"/>
            <a:ext cx="697234" cy="689334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8F4ABDD-7AA0-4FFF-8626-832E32C12390}"/>
              </a:ext>
            </a:extLst>
          </p:cNvPr>
          <p:cNvSpPr txBox="1"/>
          <p:nvPr/>
        </p:nvSpPr>
        <p:spPr>
          <a:xfrm>
            <a:off x="1158742" y="3867954"/>
            <a:ext cx="1700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3200" b="1" dirty="0">
                <a:solidFill>
                  <a:srgbClr val="7C6EA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DE9F51-C5B1-4AE3-A5A1-14D4E1BE4D5F}"/>
              </a:ext>
            </a:extLst>
          </p:cNvPr>
          <p:cNvSpPr txBox="1"/>
          <p:nvPr/>
        </p:nvSpPr>
        <p:spPr>
          <a:xfrm>
            <a:off x="2156856" y="3984066"/>
            <a:ext cx="3058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виртуальный концертный зал</a:t>
            </a:r>
            <a:endParaRPr lang="ru-RU" sz="1400" dirty="0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8A0A23D7-CA74-4386-9635-7F4902828EDC}"/>
              </a:ext>
            </a:extLst>
          </p:cNvPr>
          <p:cNvSpPr/>
          <p:nvPr/>
        </p:nvSpPr>
        <p:spPr>
          <a:xfrm>
            <a:off x="905962" y="3109308"/>
            <a:ext cx="698553" cy="694792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6CFD2DE-E090-4F2D-B6FF-2D637243F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" b="99187" l="0" r="995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81" y="3985580"/>
            <a:ext cx="591905" cy="58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89BB6C-DD56-4CE4-8356-0267D9A48D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34" l="0" r="93291">
                        <a14:foregroundMark x1="24601" y1="44043" x2="24601" y2="44043"/>
                        <a14:foregroundMark x1="43770" y1="40433" x2="43770" y2="40433"/>
                        <a14:foregroundMark x1="41534" y1="14801" x2="41534" y2="14801"/>
                        <a14:foregroundMark x1="41534" y1="20217" x2="41534" y2="20217"/>
                        <a14:foregroundMark x1="41214" y1="26715" x2="41214" y2="26715"/>
                        <a14:foregroundMark x1="46645" y1="10830" x2="46645" y2="10830"/>
                        <a14:foregroundMark x1="52077" y1="13718" x2="52077" y2="13718"/>
                        <a14:foregroundMark x1="53355" y1="19856" x2="53355" y2="19856"/>
                        <a14:foregroundMark x1="52077" y1="27076" x2="52077" y2="27076"/>
                        <a14:foregroundMark x1="69329" y1="42599" x2="69329" y2="42599"/>
                        <a14:foregroundMark x1="77636" y1="72924" x2="77636" y2="72924"/>
                        <a14:foregroundMark x1="16294" y1="72563" x2="16294" y2="72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481" y="4927808"/>
            <a:ext cx="697234" cy="61704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7BF2F8FE-BAE2-40FF-9781-921182CFAA6E}"/>
              </a:ext>
            </a:extLst>
          </p:cNvPr>
          <p:cNvSpPr txBox="1"/>
          <p:nvPr/>
        </p:nvSpPr>
        <p:spPr>
          <a:xfrm>
            <a:off x="1198527" y="4772482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8E09B24-A014-429C-AF5A-133C2230291F}"/>
              </a:ext>
            </a:extLst>
          </p:cNvPr>
          <p:cNvSpPr txBox="1"/>
          <p:nvPr/>
        </p:nvSpPr>
        <p:spPr>
          <a:xfrm>
            <a:off x="2156856" y="4878763"/>
            <a:ext cx="3058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/>
                <a:cs typeface="Arial"/>
              </a:rPr>
              <a:t>сельских дома </a:t>
            </a:r>
            <a:r>
              <a:rPr lang="ru-RU" sz="1400" dirty="0">
                <a:latin typeface="Arial"/>
                <a:cs typeface="Arial"/>
              </a:rPr>
              <a:t>культуры</a:t>
            </a:r>
            <a:endParaRPr lang="ru-RU" sz="1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A38BD-C218-4654-94F4-205292C23DE9}"/>
              </a:ext>
            </a:extLst>
          </p:cNvPr>
          <p:cNvSpPr txBox="1"/>
          <p:nvPr/>
        </p:nvSpPr>
        <p:spPr>
          <a:xfrm>
            <a:off x="2148101" y="5341450"/>
            <a:ext cx="3058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/>
                <a:cs typeface="Arial"/>
              </a:rPr>
              <a:t>детские </a:t>
            </a:r>
            <a:r>
              <a:rPr lang="ru-RU" sz="1400" dirty="0">
                <a:latin typeface="Arial"/>
                <a:cs typeface="Arial"/>
              </a:rPr>
              <a:t>школы искусств</a:t>
            </a:r>
            <a:endParaRPr lang="ru-RU" sz="1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81675E9-76C5-401E-A78F-94DF76DA6B83}"/>
              </a:ext>
            </a:extLst>
          </p:cNvPr>
          <p:cNvSpPr txBox="1"/>
          <p:nvPr/>
        </p:nvSpPr>
        <p:spPr>
          <a:xfrm>
            <a:off x="1198527" y="5242087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07" name="Параллелограмм 106">
            <a:extLst>
              <a:ext uri="{FF2B5EF4-FFF2-40B4-BE49-F238E27FC236}">
                <a16:creationId xmlns:a16="http://schemas.microsoft.com/office/drawing/2014/main" id="{B41C23FD-EA4F-49DA-B924-86F9AC7E75D3}"/>
              </a:ext>
            </a:extLst>
          </p:cNvPr>
          <p:cNvSpPr/>
          <p:nvPr/>
        </p:nvSpPr>
        <p:spPr>
          <a:xfrm>
            <a:off x="1994695" y="4533678"/>
            <a:ext cx="2386231" cy="299337"/>
          </a:xfrm>
          <a:prstGeom prst="parallelogram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</a:t>
            </a: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26685084-8ABA-4290-9472-0C50B19B2CDD}"/>
              </a:ext>
            </a:extLst>
          </p:cNvPr>
          <p:cNvSpPr/>
          <p:nvPr/>
        </p:nvSpPr>
        <p:spPr>
          <a:xfrm>
            <a:off x="884981" y="2314098"/>
            <a:ext cx="679455" cy="694792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6E69A92-CC8B-4045-8537-08056A1EC66A}"/>
              </a:ext>
            </a:extLst>
          </p:cNvPr>
          <p:cNvSpPr txBox="1"/>
          <p:nvPr/>
        </p:nvSpPr>
        <p:spPr>
          <a:xfrm>
            <a:off x="2143681" y="2344613"/>
            <a:ext cx="31593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/>
                <a:cs typeface="Arial"/>
              </a:rPr>
              <a:t>образовательных учреждения </a:t>
            </a:r>
            <a:r>
              <a:rPr lang="ru-RU" sz="1400" dirty="0">
                <a:latin typeface="Arial"/>
                <a:cs typeface="Arial"/>
              </a:rPr>
              <a:t>в сфере культуры оснащены музыкальными инструментами</a:t>
            </a:r>
            <a:endParaRPr lang="ru-RU" sz="1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F8530FA-53AB-4765-A1CB-BA7B48EE09B5}"/>
              </a:ext>
            </a:extLst>
          </p:cNvPr>
          <p:cNvSpPr txBox="1"/>
          <p:nvPr/>
        </p:nvSpPr>
        <p:spPr>
          <a:xfrm>
            <a:off x="1184485" y="3220368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F747010-D1EF-4A89-937B-C09E8F8E3360}"/>
              </a:ext>
            </a:extLst>
          </p:cNvPr>
          <p:cNvSpPr txBox="1"/>
          <p:nvPr/>
        </p:nvSpPr>
        <p:spPr>
          <a:xfrm>
            <a:off x="2156856" y="3322397"/>
            <a:ext cx="3058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автоклубов</a:t>
            </a:r>
            <a:endParaRPr lang="ru-RU" sz="1400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A970DF3-3067-4257-8CAB-9B97244DD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8" b="93852" l="3413" r="97270">
                        <a14:foregroundMark x1="31058" y1="38934" x2="31058" y2="38934"/>
                        <a14:foregroundMark x1="33788" y1="11475" x2="33788" y2="11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71" y="3192142"/>
            <a:ext cx="783072" cy="652115"/>
          </a:xfrm>
          <a:prstGeom prst="rect">
            <a:avLst/>
          </a:prstGeom>
        </p:spPr>
      </p:pic>
      <p:pic>
        <p:nvPicPr>
          <p:cNvPr id="118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6F64A2CE-1156-4BC3-A758-5BA018CD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06" y="2612926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16F7E5FA-50F4-4EEF-811F-ED88C393B061}"/>
              </a:ext>
            </a:extLst>
          </p:cNvPr>
          <p:cNvSpPr txBox="1"/>
          <p:nvPr/>
        </p:nvSpPr>
        <p:spPr>
          <a:xfrm>
            <a:off x="1184486" y="2458987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F9921FF-665D-4091-9524-87B04A530B9D}"/>
              </a:ext>
            </a:extLst>
          </p:cNvPr>
          <p:cNvSpPr txBox="1"/>
          <p:nvPr/>
        </p:nvSpPr>
        <p:spPr>
          <a:xfrm>
            <a:off x="5560818" y="1533377"/>
            <a:ext cx="24884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mtClean="0">
                <a:latin typeface="Arial"/>
                <a:cs typeface="Arial"/>
              </a:rPr>
              <a:t>зарегистрирован </a:t>
            </a:r>
            <a:r>
              <a:rPr lang="ru-RU" sz="1200" b="1">
                <a:latin typeface="Arial"/>
                <a:cs typeface="Arial"/>
              </a:rPr>
              <a:t>1 </a:t>
            </a:r>
            <a:r>
              <a:rPr lang="ru-RU" sz="1200" b="1" smtClean="0">
                <a:latin typeface="Arial"/>
                <a:cs typeface="Arial"/>
              </a:rPr>
              <a:t>141 </a:t>
            </a:r>
            <a:r>
              <a:rPr lang="ru-RU" sz="1200" smtClean="0">
                <a:latin typeface="Arial"/>
                <a:cs typeface="Arial"/>
              </a:rPr>
              <a:t>волонтер </a:t>
            </a:r>
            <a:r>
              <a:rPr lang="ru-RU" sz="1200" dirty="0">
                <a:latin typeface="Arial"/>
                <a:cs typeface="Arial"/>
              </a:rPr>
              <a:t>культуры Новгородской области в ЕИС «Добровольцы России»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6D8B01-A023-40B4-BA5B-95ADD94234C7}"/>
              </a:ext>
            </a:extLst>
          </p:cNvPr>
          <p:cNvSpPr txBox="1"/>
          <p:nvPr/>
        </p:nvSpPr>
        <p:spPr>
          <a:xfrm>
            <a:off x="8860710" y="1552950"/>
            <a:ext cx="2952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/>
                <a:cs typeface="Arial"/>
              </a:rPr>
              <a:t>обучено </a:t>
            </a:r>
            <a:r>
              <a:rPr lang="ru-RU" sz="1200" b="1" dirty="0">
                <a:latin typeface="Arial"/>
                <a:cs typeface="Arial"/>
              </a:rPr>
              <a:t>204</a:t>
            </a:r>
            <a:r>
              <a:rPr lang="ru-RU" sz="1200" dirty="0">
                <a:latin typeface="Arial"/>
                <a:cs typeface="Arial"/>
              </a:rPr>
              <a:t> работника культуры на базе Центров непрерывного образования и повышения квалификации ведущих ВУЗов России</a:t>
            </a:r>
            <a:endParaRPr lang="ru-RU" sz="1200" dirty="0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43AA8814-8D30-465C-A8A4-3318D9546AD0}"/>
              </a:ext>
            </a:extLst>
          </p:cNvPr>
          <p:cNvSpPr/>
          <p:nvPr/>
        </p:nvSpPr>
        <p:spPr>
          <a:xfrm>
            <a:off x="5441694" y="1428971"/>
            <a:ext cx="6371356" cy="1651801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pic>
        <p:nvPicPr>
          <p:cNvPr id="125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4FA28CE5-315F-4DFE-B8D3-54B754FD9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60" y="1563645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интерфейс, галочка, Регистрация, успех, читать значок">
            <a:extLst>
              <a:ext uri="{FF2B5EF4-FFF2-40B4-BE49-F238E27FC236}">
                <a16:creationId xmlns:a16="http://schemas.microsoft.com/office/drawing/2014/main" id="{90318ED7-7A41-4535-9CEA-93AEC4F38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825" y="1563644"/>
            <a:ext cx="261769" cy="26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Овал 128">
            <a:extLst>
              <a:ext uri="{FF2B5EF4-FFF2-40B4-BE49-F238E27FC236}">
                <a16:creationId xmlns:a16="http://schemas.microsoft.com/office/drawing/2014/main" id="{072D15BE-8168-4458-8A57-E8867DFA8054}"/>
              </a:ext>
            </a:extLst>
          </p:cNvPr>
          <p:cNvSpPr/>
          <p:nvPr/>
        </p:nvSpPr>
        <p:spPr>
          <a:xfrm>
            <a:off x="864330" y="1576546"/>
            <a:ext cx="697234" cy="689334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FFFCA88-330D-4B51-B3C4-F726EC085F1A}"/>
              </a:ext>
            </a:extLst>
          </p:cNvPr>
          <p:cNvSpPr txBox="1"/>
          <p:nvPr/>
        </p:nvSpPr>
        <p:spPr>
          <a:xfrm>
            <a:off x="1156114" y="1672824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85AE7B7-D6D7-4D16-A68C-F618E8FD9374}"/>
              </a:ext>
            </a:extLst>
          </p:cNvPr>
          <p:cNvSpPr txBox="1"/>
          <p:nvPr/>
        </p:nvSpPr>
        <p:spPr>
          <a:xfrm>
            <a:off x="2139427" y="1795282"/>
            <a:ext cx="3058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/>
                <a:cs typeface="Arial"/>
              </a:rPr>
              <a:t>модельные библиотеки</a:t>
            </a:r>
            <a:endParaRPr lang="ru-RU" sz="1400" dirty="0"/>
          </a:p>
        </p:txBody>
      </p:sp>
      <p:sp>
        <p:nvSpPr>
          <p:cNvPr id="42" name="Параллелограмм 41">
            <a:extLst>
              <a:ext uri="{FF2B5EF4-FFF2-40B4-BE49-F238E27FC236}">
                <a16:creationId xmlns:a16="http://schemas.microsoft.com/office/drawing/2014/main" id="{9CECE7CE-4935-41EF-B322-A3BC5EBB864F}"/>
              </a:ext>
            </a:extLst>
          </p:cNvPr>
          <p:cNvSpPr/>
          <p:nvPr/>
        </p:nvSpPr>
        <p:spPr>
          <a:xfrm>
            <a:off x="1988900" y="5769896"/>
            <a:ext cx="2386231" cy="299337"/>
          </a:xfrm>
          <a:prstGeom prst="parallelogram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F4DB417E-AD8B-44AC-AB29-B53D22905E0D}"/>
              </a:ext>
            </a:extLst>
          </p:cNvPr>
          <p:cNvSpPr/>
          <p:nvPr/>
        </p:nvSpPr>
        <p:spPr>
          <a:xfrm>
            <a:off x="916180" y="6012389"/>
            <a:ext cx="697234" cy="689334"/>
          </a:xfrm>
          <a:prstGeom prst="ellipse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35E366-D249-42C3-BF68-C7CD21E1AC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0" b="99308" l="2198" r="100000">
                        <a14:foregroundMark x1="48352" y1="39100" x2="48352" y2="39100"/>
                        <a14:foregroundMark x1="17582" y1="51903" x2="17582" y2="51903"/>
                        <a14:foregroundMark x1="69597" y1="58478" x2="69597" y2="58478"/>
                        <a14:foregroundMark x1="46154" y1="78201" x2="46154" y2="78201"/>
                        <a14:foregroundMark x1="57143" y1="77855" x2="57143" y2="77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952" y="6015065"/>
            <a:ext cx="651170" cy="6893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FA86440-F4DB-4B5A-9F12-ABCB56B9C107}"/>
              </a:ext>
            </a:extLst>
          </p:cNvPr>
          <p:cNvSpPr txBox="1"/>
          <p:nvPr/>
        </p:nvSpPr>
        <p:spPr>
          <a:xfrm>
            <a:off x="1198527" y="6097331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F58148E-D372-445A-8FDF-E8C0C0A74044}"/>
              </a:ext>
            </a:extLst>
          </p:cNvPr>
          <p:cNvSpPr txBox="1"/>
          <p:nvPr/>
        </p:nvSpPr>
        <p:spPr>
          <a:xfrm>
            <a:off x="2148101" y="6089953"/>
            <a:ext cx="3058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сельский дом культуры </a:t>
            </a:r>
          </a:p>
          <a:p>
            <a:r>
              <a:rPr lang="ru-RU" sz="1400" dirty="0" smtClean="0">
                <a:latin typeface="Arial"/>
                <a:cs typeface="Arial"/>
              </a:rPr>
              <a:t>(д</a:t>
            </a:r>
            <a:r>
              <a:rPr lang="ru-RU" sz="1400" dirty="0">
                <a:latin typeface="Arial"/>
                <a:cs typeface="Arial"/>
              </a:rPr>
              <a:t>. </a:t>
            </a:r>
            <a:r>
              <a:rPr lang="ru-RU" sz="1400" dirty="0" smtClean="0">
                <a:latin typeface="Arial"/>
                <a:cs typeface="Arial"/>
              </a:rPr>
              <a:t>Новоселицы)</a:t>
            </a:r>
            <a:endParaRPr lang="ru-RU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C31C72-FC9A-43D8-85CB-4694446B25C8}"/>
              </a:ext>
            </a:extLst>
          </p:cNvPr>
          <p:cNvSpPr txBox="1"/>
          <p:nvPr/>
        </p:nvSpPr>
        <p:spPr>
          <a:xfrm>
            <a:off x="4996363" y="3575450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9311613-FBCF-49EA-A105-61A131CB76FF}"/>
              </a:ext>
            </a:extLst>
          </p:cNvPr>
          <p:cNvSpPr txBox="1"/>
          <p:nvPr/>
        </p:nvSpPr>
        <p:spPr>
          <a:xfrm>
            <a:off x="6000201" y="3582939"/>
            <a:ext cx="2611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сельских учреждений культуры</a:t>
            </a:r>
            <a:endParaRPr lang="ru-RU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8C4799-153A-4E2A-A1DC-2E57B6833A2E}"/>
              </a:ext>
            </a:extLst>
          </p:cNvPr>
          <p:cNvSpPr txBox="1"/>
          <p:nvPr/>
        </p:nvSpPr>
        <p:spPr>
          <a:xfrm>
            <a:off x="8757997" y="3551551"/>
            <a:ext cx="1700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2800" b="1" dirty="0">
                <a:solidFill>
                  <a:srgbClr val="7C6EAF"/>
                </a:solidFill>
                <a:latin typeface="Arial"/>
                <a:cs typeface="Arial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02C44B-2ABB-474F-A9B3-0AEA325055D4}"/>
              </a:ext>
            </a:extLst>
          </p:cNvPr>
          <p:cNvSpPr txBox="1"/>
          <p:nvPr/>
        </p:nvSpPr>
        <p:spPr>
          <a:xfrm>
            <a:off x="9785434" y="3554990"/>
            <a:ext cx="273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/>
                <a:cs typeface="Arial"/>
              </a:rPr>
              <a:t>работников сельских учреждений культуры</a:t>
            </a:r>
            <a:endParaRPr lang="ru-RU" sz="1400" dirty="0"/>
          </a:p>
        </p:txBody>
      </p:sp>
      <p:pic>
        <p:nvPicPr>
          <p:cNvPr id="53" name="Picture 2" descr="монета, деньги, валюта, бизнес, финансы, банк значок">
            <a:extLst>
              <a:ext uri="{FF2B5EF4-FFF2-40B4-BE49-F238E27FC236}">
                <a16:creationId xmlns:a16="http://schemas.microsoft.com/office/drawing/2014/main" id="{60A24390-3BF8-4967-91BC-7F07E5DE4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7" y="3986788"/>
            <a:ext cx="448472" cy="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172D1B2-BC73-4249-8CB6-87CDA21116A8}"/>
              </a:ext>
            </a:extLst>
          </p:cNvPr>
          <p:cNvSpPr txBox="1"/>
          <p:nvPr/>
        </p:nvSpPr>
        <p:spPr>
          <a:xfrm>
            <a:off x="8008569" y="4032982"/>
            <a:ext cx="168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/>
                <a:cs typeface="Arial"/>
              </a:rPr>
              <a:t>1 млн. рублей</a:t>
            </a: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D522C5F-B0C3-4171-978B-07AF94D0D76F}"/>
              </a:ext>
            </a:extLst>
          </p:cNvPr>
          <p:cNvSpPr/>
          <p:nvPr/>
        </p:nvSpPr>
        <p:spPr>
          <a:xfrm>
            <a:off x="5434589" y="3286784"/>
            <a:ext cx="6371356" cy="1194291"/>
          </a:xfrm>
          <a:prstGeom prst="round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/>
          </a:p>
        </p:txBody>
      </p:sp>
      <p:sp>
        <p:nvSpPr>
          <p:cNvPr id="48" name="Параллелограмм 47">
            <a:extLst>
              <a:ext uri="{FF2B5EF4-FFF2-40B4-BE49-F238E27FC236}">
                <a16:creationId xmlns:a16="http://schemas.microsoft.com/office/drawing/2014/main" id="{3CFE7A09-DEF1-469F-8E1C-F4CCED4BE845}"/>
              </a:ext>
            </a:extLst>
          </p:cNvPr>
          <p:cNvSpPr/>
          <p:nvPr/>
        </p:nvSpPr>
        <p:spPr>
          <a:xfrm>
            <a:off x="7338451" y="3159533"/>
            <a:ext cx="2386231" cy="299337"/>
          </a:xfrm>
          <a:prstGeom prst="parallelogram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Поддержка лучших</a:t>
            </a:r>
          </a:p>
        </p:txBody>
      </p:sp>
      <p:sp>
        <p:nvSpPr>
          <p:cNvPr id="58" name="Параллелограмм 57">
            <a:extLst>
              <a:ext uri="{FF2B5EF4-FFF2-40B4-BE49-F238E27FC236}">
                <a16:creationId xmlns:a16="http://schemas.microsoft.com/office/drawing/2014/main" id="{426230F7-F8EC-4C1B-8D95-FBE6896C9ECF}"/>
              </a:ext>
            </a:extLst>
          </p:cNvPr>
          <p:cNvSpPr/>
          <p:nvPr/>
        </p:nvSpPr>
        <p:spPr>
          <a:xfrm>
            <a:off x="1988900" y="1367528"/>
            <a:ext cx="2386231" cy="299337"/>
          </a:xfrm>
          <a:prstGeom prst="parallelogram">
            <a:avLst/>
          </a:prstGeom>
          <a:solidFill>
            <a:srgbClr val="7C6EAF"/>
          </a:solidFill>
          <a:ln>
            <a:solidFill>
              <a:srgbClr val="7C6E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оснащение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7" y="1685634"/>
            <a:ext cx="606273" cy="606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1" y="2369900"/>
            <a:ext cx="693660" cy="693660"/>
          </a:xfrm>
          <a:prstGeom prst="rect">
            <a:avLst/>
          </a:prstGeom>
        </p:spPr>
      </p:pic>
      <p:pic>
        <p:nvPicPr>
          <p:cNvPr id="2050" name="Picture 2" descr="Библиотека Любытино - Главна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94" y="4765481"/>
            <a:ext cx="2090857" cy="156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164" y="4752983"/>
            <a:ext cx="2098186" cy="15736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29" y="4751807"/>
            <a:ext cx="2090857" cy="1568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66" y="1"/>
            <a:ext cx="1332866" cy="133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4858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42767</TotalTime>
  <Words>3114</Words>
  <Application>Microsoft Office PowerPoint</Application>
  <PresentationFormat>Широкоэкранный</PresentationFormat>
  <Paragraphs>634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等线</vt:lpstr>
      <vt:lpstr>Rasa Medium</vt:lpstr>
      <vt:lpstr>Times New Roman</vt:lpstr>
      <vt:lpstr>Специальное оформление</vt:lpstr>
      <vt:lpstr>Правительство НО</vt:lpstr>
      <vt:lpstr>1_Правительство 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Vanechek</dc:creator>
  <cp:lastModifiedBy>Столобкова Полина Александровна</cp:lastModifiedBy>
  <cp:revision>1166</cp:revision>
  <cp:lastPrinted>2022-02-24T13:08:36Z</cp:lastPrinted>
  <dcterms:created xsi:type="dcterms:W3CDTF">2018-12-10T13:13:56Z</dcterms:created>
  <dcterms:modified xsi:type="dcterms:W3CDTF">2022-03-31T12:08:04Z</dcterms:modified>
</cp:coreProperties>
</file>