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94" r:id="rId2"/>
    <p:sldMasterId id="2147483707" r:id="rId3"/>
  </p:sldMasterIdLst>
  <p:notesMasterIdLst>
    <p:notesMasterId r:id="rId11"/>
  </p:notesMasterIdLst>
  <p:handoutMasterIdLst>
    <p:handoutMasterId r:id="rId12"/>
  </p:handoutMasterIdLst>
  <p:sldIdLst>
    <p:sldId id="259" r:id="rId4"/>
    <p:sldId id="345" r:id="rId5"/>
    <p:sldId id="351" r:id="rId6"/>
    <p:sldId id="352" r:id="rId7"/>
    <p:sldId id="350" r:id="rId8"/>
    <p:sldId id="347" r:id="rId9"/>
    <p:sldId id="355" r:id="rId10"/>
  </p:sldIdLst>
  <p:sldSz cx="12192000" cy="6858000"/>
  <p:notesSz cx="6797675" cy="9926638"/>
  <p:defaultTextStyle>
    <a:defPPr>
      <a:defRPr lang="en-US"/>
    </a:defPPr>
    <a:lvl1pPr marL="0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8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2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98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4" algn="l" defTabSz="457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8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39F"/>
    <a:srgbClr val="F34840"/>
    <a:srgbClr val="AFABAB"/>
    <a:srgbClr val="BFBFBF"/>
    <a:srgbClr val="F9A5A1"/>
    <a:srgbClr val="FFF4F3"/>
    <a:srgbClr val="F04942"/>
    <a:srgbClr val="FEE9E8"/>
    <a:srgbClr val="3B38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42" y="114"/>
      </p:cViewPr>
      <p:guideLst>
        <p:guide orient="horz" pos="2160"/>
        <p:guide pos="3840"/>
        <p:guide orient="horz" pos="43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18890248571705"/>
          <c:y val="0.20866815598249849"/>
          <c:w val="0.37387050397519539"/>
          <c:h val="0.647094518496958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83-4EC0-8467-68AA79D937B7}"/>
              </c:ext>
            </c:extLst>
          </c:dPt>
          <c:dPt>
            <c:idx val="1"/>
            <c:bubble3D val="0"/>
            <c:spPr>
              <a:solidFill>
                <a:srgbClr val="F348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83-4EC0-8467-68AA79D937B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83-4EC0-8467-68AA79D937B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83-4EC0-8467-68AA79D937B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83-4EC0-8467-68AA79D937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83-4EC0-8467-68AA79D937B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83-4EC0-8467-68AA79D93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зеленый</c:v>
                </c:pt>
                <c:pt idx="1">
                  <c:v>красный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83-4EC0-8467-68AA79D93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18890248571705"/>
          <c:y val="0.20866815598249849"/>
          <c:w val="0.42392643448622758"/>
          <c:h val="0.73373124941730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62-4399-B140-CD2F786ADC29}"/>
              </c:ext>
            </c:extLst>
          </c:dPt>
          <c:dPt>
            <c:idx val="1"/>
            <c:bubble3D val="0"/>
            <c:spPr>
              <a:solidFill>
                <a:srgbClr val="F348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62-4399-B140-CD2F786ADC2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62-4399-B140-CD2F786ADC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62-4399-B140-CD2F786ADC2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62-4399-B140-CD2F786ADC2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62-4399-B140-CD2F786ADC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62-4399-B140-CD2F786ADC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зеленый</c:v>
                </c:pt>
                <c:pt idx="1">
                  <c:v>красный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62-4399-B140-CD2F786AD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8" rIns="91411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1" tIns="45708" rIns="91411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8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2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98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4" algn="l" defTabSz="914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68" indent="0" algn="ctr">
              <a:buNone/>
              <a:defRPr sz="1800"/>
            </a:lvl3pPr>
            <a:lvl4pPr marL="1371250" indent="0" algn="ctr">
              <a:buNone/>
              <a:defRPr sz="1600"/>
            </a:lvl4pPr>
            <a:lvl5pPr marL="1828332" indent="0" algn="ctr">
              <a:buNone/>
              <a:defRPr sz="1600"/>
            </a:lvl5pPr>
            <a:lvl6pPr marL="2285412" indent="0" algn="ctr">
              <a:buNone/>
              <a:defRPr sz="1600"/>
            </a:lvl6pPr>
            <a:lvl7pPr marL="2742498" indent="0" algn="ctr">
              <a:buNone/>
              <a:defRPr sz="1600"/>
            </a:lvl7pPr>
            <a:lvl8pPr marL="3199580" indent="0" algn="ctr">
              <a:buNone/>
              <a:defRPr sz="1600"/>
            </a:lvl8pPr>
            <a:lvl9pPr marL="365666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86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559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59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672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983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048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4591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194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1601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8813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6103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08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244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2051"/>
            <a:fld id="{E642EC32-7A5A-4051-9C4B-A477C18D216C}" type="datetimeFigureOut">
              <a:rPr lang="ru-RU" sz="2000" smtClean="0">
                <a:solidFill>
                  <a:prstClr val="black"/>
                </a:solidFill>
              </a:rPr>
              <a:pPr defTabSz="512051"/>
              <a:t>11.03.2021</a:t>
            </a:fld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2051"/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2051"/>
            <a:fld id="{A3F5A8D7-E337-4A83-8B72-910DD8D3E20E}" type="slidenum">
              <a:rPr lang="ru-RU" sz="2000" smtClean="0">
                <a:solidFill>
                  <a:prstClr val="black"/>
                </a:solidFill>
              </a:rPr>
              <a:pPr defTabSz="512051"/>
              <a:t>‹#›</a:t>
            </a:fld>
            <a:endParaRPr lang="ru-RU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3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909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1566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457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6995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4561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517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9551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5507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1550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63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25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5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38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67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8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2" indent="0">
              <a:buNone/>
              <a:defRPr sz="1600" b="1"/>
            </a:lvl6pPr>
            <a:lvl7pPr marL="2742498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8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2" indent="0">
              <a:buNone/>
              <a:defRPr sz="1600" b="1"/>
            </a:lvl6pPr>
            <a:lvl7pPr marL="2742498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" y="457204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400"/>
            </a:lvl2pPr>
            <a:lvl3pPr marL="914168" indent="0">
              <a:buNone/>
              <a:defRPr sz="1200"/>
            </a:lvl3pPr>
            <a:lvl4pPr marL="1371250" indent="0">
              <a:buNone/>
              <a:defRPr sz="1000"/>
            </a:lvl4pPr>
            <a:lvl5pPr marL="1828332" indent="0">
              <a:buNone/>
              <a:defRPr sz="1000"/>
            </a:lvl5pPr>
            <a:lvl6pPr marL="2285412" indent="0">
              <a:buNone/>
              <a:defRPr sz="1000"/>
            </a:lvl6pPr>
            <a:lvl7pPr marL="2742498" indent="0">
              <a:buNone/>
              <a:defRPr sz="1000"/>
            </a:lvl7pPr>
            <a:lvl8pPr marL="3199580" indent="0">
              <a:buNone/>
              <a:defRPr sz="1000"/>
            </a:lvl8pPr>
            <a:lvl9pPr marL="365666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" y="457204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68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2" indent="0">
              <a:buNone/>
              <a:defRPr sz="2000"/>
            </a:lvl6pPr>
            <a:lvl7pPr marL="2742498" indent="0">
              <a:buNone/>
              <a:defRPr sz="2000"/>
            </a:lvl7pPr>
            <a:lvl8pPr marL="3199580" indent="0">
              <a:buNone/>
              <a:defRPr sz="2000"/>
            </a:lvl8pPr>
            <a:lvl9pPr marL="365666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400"/>
            </a:lvl2pPr>
            <a:lvl3pPr marL="914168" indent="0">
              <a:buNone/>
              <a:defRPr sz="1200"/>
            </a:lvl3pPr>
            <a:lvl4pPr marL="1371250" indent="0">
              <a:buNone/>
              <a:defRPr sz="1000"/>
            </a:lvl4pPr>
            <a:lvl5pPr marL="1828332" indent="0">
              <a:buNone/>
              <a:defRPr sz="1000"/>
            </a:lvl5pPr>
            <a:lvl6pPr marL="2285412" indent="0">
              <a:buNone/>
              <a:defRPr sz="1000"/>
            </a:lvl6pPr>
            <a:lvl7pPr marL="2742498" indent="0">
              <a:buNone/>
              <a:defRPr sz="1000"/>
            </a:lvl7pPr>
            <a:lvl8pPr marL="3199580" indent="0">
              <a:buNone/>
              <a:defRPr sz="1000"/>
            </a:lvl8pPr>
            <a:lvl9pPr marL="365666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74" tIns="45688" rIns="91374" bIns="4568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74" tIns="45688" rIns="91374" bIns="456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1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l" defTabSz="9141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4" indent="-228541" algn="l" defTabSz="9141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8" indent="-228541" algn="l" defTabSz="9141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1" indent="-228541" algn="l" defTabSz="9141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4" indent="-228541" algn="l" defTabSz="9141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6" indent="-228541" algn="l" defTabSz="9141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defTabSz="9141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2" indent="-228541" algn="l" defTabSz="9141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defTabSz="9141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8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2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8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4" algn="l" defTabSz="914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C36A87D-8A02-463F-99C5-BD75AD7C7110}"/>
              </a:ext>
            </a:extLst>
          </p:cNvPr>
          <p:cNvCxnSpPr/>
          <p:nvPr userDrawn="1"/>
        </p:nvCxnSpPr>
        <p:spPr>
          <a:xfrm>
            <a:off x="914402" y="1285540"/>
            <a:ext cx="11666829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664" r:id="rId13"/>
    <p:sldLayoutId id="214748366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DA4743F-2B66-4335-93BF-A8610367FB9F}"/>
              </a:ext>
            </a:extLst>
          </p:cNvPr>
          <p:cNvCxnSpPr/>
          <p:nvPr userDrawn="1"/>
        </p:nvCxnSpPr>
        <p:spPr>
          <a:xfrm>
            <a:off x="914402" y="1285540"/>
            <a:ext cx="11666829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0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1" r:id="rId13"/>
    <p:sldLayoutId id="2147483682" r:id="rId14"/>
    <p:sldLayoutId id="214748368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78" y="375518"/>
            <a:ext cx="711200" cy="82392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845751" y="737729"/>
            <a:ext cx="4639128" cy="267137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576"/>
            <a:ext cx="12192001" cy="5423812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59755" y="1427756"/>
            <a:ext cx="11086168" cy="1105943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реализации национальных, приоритетных региональных и кластерных проектов на территории Новгородской области в 2020 году, планах и задачах на 2021 год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B00B186-88A0-493B-9C3B-A608221C0D66}"/>
              </a:ext>
            </a:extLst>
          </p:cNvPr>
          <p:cNvSpPr txBox="1">
            <a:spLocks/>
          </p:cNvSpPr>
          <p:nvPr/>
        </p:nvSpPr>
        <p:spPr>
          <a:xfrm>
            <a:off x="5107031" y="5740677"/>
            <a:ext cx="6911247" cy="1105943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</a:t>
            </a:r>
          </a:p>
          <a:p>
            <a:pPr algn="r"/>
            <a:r>
              <a:rPr lang="ru-RU" sz="1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Белокрылова О.А.,</a:t>
            </a:r>
            <a:br>
              <a:rPr lang="ru-RU" sz="1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– директор департамента проектного управления министерства инвестиционной политики Новгородской области</a:t>
            </a:r>
          </a:p>
          <a:p>
            <a:pPr algn="r"/>
            <a:endParaRPr lang="ru-RU" sz="1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0B1C2FE-D9EF-4C14-8239-D36A36A49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998959"/>
              </p:ext>
            </p:extLst>
          </p:nvPr>
        </p:nvGraphicFramePr>
        <p:xfrm>
          <a:off x="137407" y="3630492"/>
          <a:ext cx="5763556" cy="323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8F30E484-810E-4B77-BF10-FC21FC87A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65" y="375518"/>
            <a:ext cx="1295400" cy="9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343" tIns="51169" rIns="102343" bIns="5116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1953"/>
            <a:r>
              <a:rPr lang="ru-RU" altLang="ru-RU" sz="5600" dirty="0">
                <a:solidFill>
                  <a:srgbClr val="E7E6E6">
                    <a:lumMod val="75000"/>
                  </a:srgbClr>
                </a:solidFill>
              </a:rPr>
              <a:t>0</a:t>
            </a:r>
            <a:r>
              <a:rPr lang="ru-RU" altLang="ru-RU" sz="5600" dirty="0">
                <a:solidFill>
                  <a:srgbClr val="F34840"/>
                </a:solidFill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7505C-74EF-493A-98CA-04A9FBFD3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78" y="375518"/>
            <a:ext cx="711200" cy="82392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FB3E01-3793-434F-9139-968BE63E86C2}"/>
              </a:ext>
            </a:extLst>
          </p:cNvPr>
          <p:cNvSpPr txBox="1">
            <a:spLocks/>
          </p:cNvSpPr>
          <p:nvPr/>
        </p:nvSpPr>
        <p:spPr>
          <a:xfrm>
            <a:off x="6845751" y="737729"/>
            <a:ext cx="4639128" cy="267137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F22D669-5836-42E2-B505-6F7BA1B1F2AF}"/>
              </a:ext>
            </a:extLst>
          </p:cNvPr>
          <p:cNvSpPr/>
          <p:nvPr/>
        </p:nvSpPr>
        <p:spPr>
          <a:xfrm>
            <a:off x="4414405" y="4910697"/>
            <a:ext cx="370336" cy="325018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21B5F-1AE6-4EED-8C20-F82AB25E2070}"/>
              </a:ext>
            </a:extLst>
          </p:cNvPr>
          <p:cNvSpPr txBox="1"/>
          <p:nvPr/>
        </p:nvSpPr>
        <p:spPr>
          <a:xfrm>
            <a:off x="1869420" y="4920205"/>
            <a:ext cx="2046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194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</a:p>
        </p:txBody>
      </p:sp>
      <p:pic>
        <p:nvPicPr>
          <p:cNvPr id="11" name="Picture 2" descr="двойной, наволочка, показатель значок">
            <a:extLst>
              <a:ext uri="{FF2B5EF4-FFF2-40B4-BE49-F238E27FC236}">
                <a16:creationId xmlns:a16="http://schemas.microsoft.com/office/drawing/2014/main" id="{DF861C8F-5FAC-4F87-BF9D-625A8778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59" y="4981293"/>
            <a:ext cx="253081" cy="2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EB07B8C-C9FB-4835-963A-BBDF2E97CCF9}"/>
              </a:ext>
            </a:extLst>
          </p:cNvPr>
          <p:cNvSpPr/>
          <p:nvPr/>
        </p:nvSpPr>
        <p:spPr>
          <a:xfrm>
            <a:off x="4414405" y="5545993"/>
            <a:ext cx="370336" cy="325018"/>
          </a:xfrm>
          <a:prstGeom prst="ellips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3" name="Picture 2" descr="двойной, наволочка, показатель значок">
            <a:extLst>
              <a:ext uri="{FF2B5EF4-FFF2-40B4-BE49-F238E27FC236}">
                <a16:creationId xmlns:a16="http://schemas.microsoft.com/office/drawing/2014/main" id="{A7A4256A-287C-433B-A59D-D4C2FC82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59" y="5616589"/>
            <a:ext cx="253081" cy="2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EF6233-F749-43C2-9DE0-0D176D985B4F}"/>
              </a:ext>
            </a:extLst>
          </p:cNvPr>
          <p:cNvSpPr txBox="1"/>
          <p:nvPr/>
        </p:nvSpPr>
        <p:spPr>
          <a:xfrm>
            <a:off x="4520593" y="4958220"/>
            <a:ext cx="1768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169 (87,11 %)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E98CA-BDEB-49F7-83AF-862BA8300291}"/>
              </a:ext>
            </a:extLst>
          </p:cNvPr>
          <p:cNvSpPr txBox="1"/>
          <p:nvPr/>
        </p:nvSpPr>
        <p:spPr>
          <a:xfrm>
            <a:off x="4539054" y="5592692"/>
            <a:ext cx="1768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25 (12,89%)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8482D30-1EAB-43A1-8EED-987A5610A36F}"/>
              </a:ext>
            </a:extLst>
          </p:cNvPr>
          <p:cNvSpPr/>
          <p:nvPr/>
        </p:nvSpPr>
        <p:spPr>
          <a:xfrm>
            <a:off x="729842" y="1551963"/>
            <a:ext cx="2550253" cy="1817725"/>
          </a:xfrm>
          <a:prstGeom prst="roundRect">
            <a:avLst/>
          </a:prstGeom>
          <a:noFill/>
          <a:ln w="9525">
            <a:solidFill>
              <a:srgbClr val="AFABA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37B6BDB-78D9-4592-B10C-84B04D767D7F}"/>
              </a:ext>
            </a:extLst>
          </p:cNvPr>
          <p:cNvSpPr/>
          <p:nvPr/>
        </p:nvSpPr>
        <p:spPr>
          <a:xfrm>
            <a:off x="3386745" y="1546631"/>
            <a:ext cx="2550253" cy="1817725"/>
          </a:xfrm>
          <a:prstGeom prst="roundRect">
            <a:avLst/>
          </a:prstGeom>
          <a:noFill/>
          <a:ln w="9525">
            <a:solidFill>
              <a:srgbClr val="AFABA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>
            <a:extLst>
              <a:ext uri="{FF2B5EF4-FFF2-40B4-BE49-F238E27FC236}">
                <a16:creationId xmlns:a16="http://schemas.microsoft.com/office/drawing/2014/main" id="{C83B3784-026A-4D95-BDF6-6211941FD197}"/>
              </a:ext>
            </a:extLst>
          </p:cNvPr>
          <p:cNvSpPr/>
          <p:nvPr/>
        </p:nvSpPr>
        <p:spPr>
          <a:xfrm>
            <a:off x="384032" y="1744037"/>
            <a:ext cx="958206" cy="237338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5B9BBF2-6765-40D1-969F-1F05BE7911D1}"/>
              </a:ext>
            </a:extLst>
          </p:cNvPr>
          <p:cNvSpPr/>
          <p:nvPr/>
        </p:nvSpPr>
        <p:spPr>
          <a:xfrm>
            <a:off x="346287" y="1707784"/>
            <a:ext cx="1033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:a16="http://schemas.microsoft.com/office/drawing/2014/main" id="{7A317E0D-A187-4F3A-8F4E-28A96506BE7F}"/>
              </a:ext>
            </a:extLst>
          </p:cNvPr>
          <p:cNvSpPr/>
          <p:nvPr/>
        </p:nvSpPr>
        <p:spPr>
          <a:xfrm>
            <a:off x="5494650" y="1743003"/>
            <a:ext cx="958206" cy="237338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8A1E1CA-A8DB-4D4A-97FD-CBF6055A0656}"/>
              </a:ext>
            </a:extLst>
          </p:cNvPr>
          <p:cNvSpPr/>
          <p:nvPr/>
        </p:nvSpPr>
        <p:spPr>
          <a:xfrm>
            <a:off x="5494651" y="1722655"/>
            <a:ext cx="958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AC2775-9205-415E-A7B2-5EA732B90EB5}"/>
              </a:ext>
            </a:extLst>
          </p:cNvPr>
          <p:cNvSpPr txBox="1"/>
          <p:nvPr/>
        </p:nvSpPr>
        <p:spPr>
          <a:xfrm>
            <a:off x="647599" y="2092676"/>
            <a:ext cx="2809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400" dirty="0">
                <a:latin typeface="Arial"/>
                <a:cs typeface="Arial"/>
              </a:rPr>
              <a:t>национальных проектов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758291-D47F-4228-8152-5539206DC802}"/>
              </a:ext>
            </a:extLst>
          </p:cNvPr>
          <p:cNvSpPr txBox="1"/>
          <p:nvPr/>
        </p:nvSpPr>
        <p:spPr>
          <a:xfrm>
            <a:off x="2284580" y="1681767"/>
            <a:ext cx="1033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3200" b="1" dirty="0">
                <a:solidFill>
                  <a:srgbClr val="C000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7818FB-A9A0-4D75-989F-0F94EADDECFF}"/>
              </a:ext>
            </a:extLst>
          </p:cNvPr>
          <p:cNvSpPr txBox="1"/>
          <p:nvPr/>
        </p:nvSpPr>
        <p:spPr>
          <a:xfrm>
            <a:off x="895681" y="2796898"/>
            <a:ext cx="2269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latin typeface="Arial"/>
                <a:cs typeface="Arial"/>
              </a:rPr>
              <a:t>региональных проектов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CBA671-62A2-4A87-A53E-4058857CB486}"/>
              </a:ext>
            </a:extLst>
          </p:cNvPr>
          <p:cNvSpPr txBox="1"/>
          <p:nvPr/>
        </p:nvSpPr>
        <p:spPr>
          <a:xfrm>
            <a:off x="2451849" y="2424016"/>
            <a:ext cx="699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3200" b="1" dirty="0">
                <a:solidFill>
                  <a:srgbClr val="C00000"/>
                </a:solidFill>
                <a:latin typeface="Arial"/>
                <a:cs typeface="Arial"/>
              </a:rPr>
              <a:t>48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52229A-18A9-439E-AEFF-A6C721F3462A}"/>
              </a:ext>
            </a:extLst>
          </p:cNvPr>
          <p:cNvSpPr txBox="1"/>
          <p:nvPr/>
        </p:nvSpPr>
        <p:spPr>
          <a:xfrm>
            <a:off x="3386745" y="2113322"/>
            <a:ext cx="2550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400" dirty="0">
                <a:latin typeface="Arial"/>
                <a:cs typeface="Arial"/>
              </a:rPr>
              <a:t>национальных проектов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4B09E8-92D7-457A-AB99-2E7433E56422}"/>
              </a:ext>
            </a:extLst>
          </p:cNvPr>
          <p:cNvSpPr txBox="1"/>
          <p:nvPr/>
        </p:nvSpPr>
        <p:spPr>
          <a:xfrm>
            <a:off x="3241248" y="1694622"/>
            <a:ext cx="1033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3200" b="1" dirty="0">
                <a:solidFill>
                  <a:srgbClr val="C000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DF8C9A-8ED5-42F7-921F-0D453E033022}"/>
              </a:ext>
            </a:extLst>
          </p:cNvPr>
          <p:cNvSpPr txBox="1"/>
          <p:nvPr/>
        </p:nvSpPr>
        <p:spPr>
          <a:xfrm>
            <a:off x="3430899" y="2403553"/>
            <a:ext cx="67493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3200" b="1" dirty="0">
                <a:solidFill>
                  <a:srgbClr val="C00000"/>
                </a:solidFill>
                <a:latin typeface="Arial"/>
                <a:cs typeface="Arial"/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2D6CC1-9A4F-40D5-BB15-C8B76BC4DA27}"/>
              </a:ext>
            </a:extLst>
          </p:cNvPr>
          <p:cNvSpPr txBox="1"/>
          <p:nvPr/>
        </p:nvSpPr>
        <p:spPr>
          <a:xfrm>
            <a:off x="693808" y="3547104"/>
            <a:ext cx="5207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u="sng" dirty="0">
                <a:solidFill>
                  <a:schemeClr val="bg2">
                    <a:lumMod val="10000"/>
                  </a:schemeClr>
                </a:solidFill>
              </a:rPr>
              <a:t>Реализация национальных проектов </a:t>
            </a:r>
          </a:p>
          <a:p>
            <a:pPr algn="ctr" rtl="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u="sng" dirty="0">
                <a:solidFill>
                  <a:schemeClr val="bg2">
                    <a:lumMod val="10000"/>
                  </a:schemeClr>
                </a:solidFill>
              </a:rPr>
              <a:t>(факт 2020)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90F3D17B-68F9-4F8B-9E7C-6CBA23C31BF9}"/>
              </a:ext>
            </a:extLst>
          </p:cNvPr>
          <p:cNvSpPr/>
          <p:nvPr/>
        </p:nvSpPr>
        <p:spPr>
          <a:xfrm>
            <a:off x="6855786" y="2400453"/>
            <a:ext cx="4806892" cy="2548179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AE3D14-A343-4BDE-9DCC-EAE335CC9A79}"/>
              </a:ext>
            </a:extLst>
          </p:cNvPr>
          <p:cNvSpPr txBox="1"/>
          <p:nvPr/>
        </p:nvSpPr>
        <p:spPr>
          <a:xfrm>
            <a:off x="6855786" y="1570318"/>
            <a:ext cx="4806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600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в ИС проектной деятельности («Электронный бюджет») </a:t>
            </a:r>
          </a:p>
        </p:txBody>
      </p:sp>
      <p:pic>
        <p:nvPicPr>
          <p:cNvPr id="1026" name="Picture 2" descr="редактировать, документ значок">
            <a:extLst>
              <a:ext uri="{FF2B5EF4-FFF2-40B4-BE49-F238E27FC236}">
                <a16:creationId xmlns:a16="http://schemas.microsoft.com/office/drawing/2014/main" id="{6D338EB4-9D21-4C68-BEFE-D8A51B39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37" y="2631532"/>
            <a:ext cx="672283" cy="6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797C6A7-3D70-4E32-8B40-56E2B60B7835}"/>
              </a:ext>
            </a:extLst>
          </p:cNvPr>
          <p:cNvSpPr txBox="1"/>
          <p:nvPr/>
        </p:nvSpPr>
        <p:spPr>
          <a:xfrm>
            <a:off x="8236236" y="3357689"/>
            <a:ext cx="2550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600" b="1" dirty="0">
                <a:latin typeface="Arial"/>
                <a:cs typeface="Arial"/>
              </a:rPr>
              <a:t> отчетов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FC8B0E-B627-4D0B-850C-77219BF7955C}"/>
              </a:ext>
            </a:extLst>
          </p:cNvPr>
          <p:cNvSpPr txBox="1"/>
          <p:nvPr/>
        </p:nvSpPr>
        <p:spPr>
          <a:xfrm>
            <a:off x="8065769" y="2927739"/>
            <a:ext cx="1359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3200" b="1" dirty="0">
                <a:solidFill>
                  <a:srgbClr val="C00000"/>
                </a:solidFill>
                <a:latin typeface="Arial"/>
                <a:cs typeface="Arial"/>
              </a:rPr>
              <a:t>576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77575C-F572-4DEF-AB8D-3A28289395DD}"/>
              </a:ext>
            </a:extLst>
          </p:cNvPr>
          <p:cNvSpPr txBox="1"/>
          <p:nvPr/>
        </p:nvSpPr>
        <p:spPr>
          <a:xfrm>
            <a:off x="7106886" y="2575605"/>
            <a:ext cx="2916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600" dirty="0">
                <a:latin typeface="Arial"/>
                <a:cs typeface="Arial"/>
              </a:rPr>
              <a:t>сформировано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651D94-9AB6-4C5C-B737-198909B115CE}"/>
              </a:ext>
            </a:extLst>
          </p:cNvPr>
          <p:cNvSpPr txBox="1"/>
          <p:nvPr/>
        </p:nvSpPr>
        <p:spPr>
          <a:xfrm>
            <a:off x="9088154" y="4449826"/>
            <a:ext cx="1737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600" b="1" dirty="0">
                <a:latin typeface="Arial"/>
                <a:cs typeface="Arial"/>
              </a:rPr>
              <a:t> согласований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A229E0-4B42-4F24-BFB7-5DF1C50ADE47}"/>
              </a:ext>
            </a:extLst>
          </p:cNvPr>
          <p:cNvSpPr txBox="1"/>
          <p:nvPr/>
        </p:nvSpPr>
        <p:spPr>
          <a:xfrm>
            <a:off x="8929375" y="4056605"/>
            <a:ext cx="1850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3200" b="1" dirty="0">
                <a:solidFill>
                  <a:srgbClr val="C00000"/>
                </a:solidFill>
                <a:latin typeface="Arial"/>
                <a:cs typeface="Arial"/>
              </a:rPr>
              <a:t>3 000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023944-ACDC-453B-A781-BCE891608A23}"/>
              </a:ext>
            </a:extLst>
          </p:cNvPr>
          <p:cNvSpPr txBox="1"/>
          <p:nvPr/>
        </p:nvSpPr>
        <p:spPr>
          <a:xfrm>
            <a:off x="7414447" y="3838079"/>
            <a:ext cx="2156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600" dirty="0">
                <a:latin typeface="Arial"/>
                <a:cs typeface="Arial"/>
              </a:rPr>
              <a:t>выполнено более</a:t>
            </a:r>
          </a:p>
        </p:txBody>
      </p:sp>
      <p:pic>
        <p:nvPicPr>
          <p:cNvPr id="68" name="Picture 2" descr="редактировать, документ значок">
            <a:extLst>
              <a:ext uri="{FF2B5EF4-FFF2-40B4-BE49-F238E27FC236}">
                <a16:creationId xmlns:a16="http://schemas.microsoft.com/office/drawing/2014/main" id="{7A652BB8-2F1D-4A1B-A25D-9F0BF539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46" y="4176633"/>
            <a:ext cx="652834" cy="6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араллелограмм 68">
            <a:extLst>
              <a:ext uri="{FF2B5EF4-FFF2-40B4-BE49-F238E27FC236}">
                <a16:creationId xmlns:a16="http://schemas.microsoft.com/office/drawing/2014/main" id="{19E03F7B-3989-4F57-B6C3-DEA71EB82790}"/>
              </a:ext>
            </a:extLst>
          </p:cNvPr>
          <p:cNvSpPr/>
          <p:nvPr/>
        </p:nvSpPr>
        <p:spPr>
          <a:xfrm>
            <a:off x="9123079" y="2240537"/>
            <a:ext cx="2034972" cy="293981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DA1CFF5-72E3-42F0-AED0-61D9B09551D2}"/>
              </a:ext>
            </a:extLst>
          </p:cNvPr>
          <p:cNvSpPr/>
          <p:nvPr/>
        </p:nvSpPr>
        <p:spPr>
          <a:xfrm>
            <a:off x="9154643" y="2240537"/>
            <a:ext cx="1983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2020 года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0DB25E-8A61-4EEC-A9C0-83FF5C713346}"/>
              </a:ext>
            </a:extLst>
          </p:cNvPr>
          <p:cNvSpPr txBox="1"/>
          <p:nvPr/>
        </p:nvSpPr>
        <p:spPr>
          <a:xfrm>
            <a:off x="6899253" y="5032222"/>
            <a:ext cx="4806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600" u="sng" dirty="0">
                <a:latin typeface="Arial"/>
                <a:cs typeface="Arial"/>
              </a:rPr>
              <a:t>Кассовое исполнение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ED8B13-E492-422E-B6DE-F99040B1DED2}"/>
              </a:ext>
            </a:extLst>
          </p:cNvPr>
          <p:cNvSpPr txBox="1"/>
          <p:nvPr/>
        </p:nvSpPr>
        <p:spPr>
          <a:xfrm>
            <a:off x="6423817" y="5404064"/>
            <a:ext cx="4806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8 537 745,8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0A0401-729A-4C4C-ADAE-D08D0466E61B}"/>
              </a:ext>
            </a:extLst>
          </p:cNvPr>
          <p:cNvSpPr txBox="1"/>
          <p:nvPr/>
        </p:nvSpPr>
        <p:spPr>
          <a:xfrm>
            <a:off x="10140565" y="5680790"/>
            <a:ext cx="1815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т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ыс. рублей</a:t>
            </a:r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B6BC0A-AB6D-4437-8D2C-F4DADF21977A}"/>
              </a:ext>
            </a:extLst>
          </p:cNvPr>
          <p:cNvSpPr txBox="1"/>
          <p:nvPr/>
        </p:nvSpPr>
        <p:spPr>
          <a:xfrm>
            <a:off x="6899253" y="6075962"/>
            <a:ext cx="4806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( 99,4 % )</a:t>
            </a:r>
            <a:endParaRPr lang="ru-RU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BF1E586-F4F8-49D9-908E-50DA4882198F}"/>
              </a:ext>
            </a:extLst>
          </p:cNvPr>
          <p:cNvSpPr/>
          <p:nvPr/>
        </p:nvSpPr>
        <p:spPr>
          <a:xfrm>
            <a:off x="1638963" y="735250"/>
            <a:ext cx="3694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национальных проектов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E036A0-B855-46B5-B1A3-58562DBB9859}"/>
              </a:ext>
            </a:extLst>
          </p:cNvPr>
          <p:cNvSpPr txBox="1"/>
          <p:nvPr/>
        </p:nvSpPr>
        <p:spPr>
          <a:xfrm>
            <a:off x="3402107" y="2848660"/>
            <a:ext cx="2550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400" dirty="0">
                <a:latin typeface="Arial"/>
                <a:cs typeface="Arial"/>
              </a:rPr>
              <a:t>региональных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3503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027BC4C-462A-4D56-ABC6-3D4F4378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65" y="375518"/>
            <a:ext cx="1295400" cy="9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343" tIns="51169" rIns="102343" bIns="5116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1953"/>
            <a:r>
              <a:rPr lang="ru-RU" altLang="ru-RU" sz="5600" dirty="0">
                <a:solidFill>
                  <a:srgbClr val="E7E6E6">
                    <a:lumMod val="75000"/>
                  </a:srgbClr>
                </a:solidFill>
              </a:rPr>
              <a:t>0</a:t>
            </a:r>
            <a:r>
              <a:rPr lang="ru-RU" altLang="ru-RU" sz="5600" dirty="0">
                <a:solidFill>
                  <a:srgbClr val="F34840"/>
                </a:solidFill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CD57F-54CD-4968-8CC0-A9A3212C9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78" y="375518"/>
            <a:ext cx="711200" cy="82392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6D318AB-B67A-4D6F-A84C-F5DF1B38D4DA}"/>
              </a:ext>
            </a:extLst>
          </p:cNvPr>
          <p:cNvSpPr txBox="1">
            <a:spLocks/>
          </p:cNvSpPr>
          <p:nvPr/>
        </p:nvSpPr>
        <p:spPr>
          <a:xfrm>
            <a:off x="6845751" y="737729"/>
            <a:ext cx="4639128" cy="267137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C93F68-F320-47BE-810C-F2A945156F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r="24817"/>
          <a:stretch/>
        </p:blipFill>
        <p:spPr>
          <a:xfrm>
            <a:off x="1792002" y="1801294"/>
            <a:ext cx="1546121" cy="1509879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52F4C-8A3B-4FD6-AD78-12ACC659F81A}"/>
              </a:ext>
            </a:extLst>
          </p:cNvPr>
          <p:cNvSpPr txBox="1"/>
          <p:nvPr/>
        </p:nvSpPr>
        <p:spPr>
          <a:xfrm>
            <a:off x="871884" y="3240493"/>
            <a:ext cx="3738361" cy="88534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3484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центров образования цифрового и гуманитарного профилей "Точка роста"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84A4F2-BC1B-4912-8776-2437B0AC6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6" r="16402"/>
          <a:stretch/>
        </p:blipFill>
        <p:spPr>
          <a:xfrm>
            <a:off x="5524956" y="1801293"/>
            <a:ext cx="1546122" cy="150988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A2697-02E3-4900-8397-4ABE23D2AF7C}"/>
              </a:ext>
            </a:extLst>
          </p:cNvPr>
          <p:cNvSpPr txBox="1"/>
          <p:nvPr/>
        </p:nvSpPr>
        <p:spPr>
          <a:xfrm>
            <a:off x="5293878" y="3234376"/>
            <a:ext cx="2029751" cy="885349"/>
          </a:xfrm>
          <a:prstGeom prst="roundRect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цифровых концертных залов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7BF131-404F-4709-B00D-E7397EA2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4328" r="14692" b="5179"/>
          <a:stretch/>
        </p:blipFill>
        <p:spPr bwMode="auto">
          <a:xfrm>
            <a:off x="7177681" y="4360789"/>
            <a:ext cx="1546123" cy="1509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BEDE15-07C5-4518-BA0C-199296C08FCB}"/>
              </a:ext>
            </a:extLst>
          </p:cNvPr>
          <p:cNvSpPr txBox="1"/>
          <p:nvPr/>
        </p:nvSpPr>
        <p:spPr>
          <a:xfrm>
            <a:off x="6648895" y="5717074"/>
            <a:ext cx="2756988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Открытие станции водоподготовки подземных вод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20056E-72B7-4782-9EA7-86B96F420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t="9148" r="10483" b="1186"/>
          <a:stretch/>
        </p:blipFill>
        <p:spPr bwMode="auto">
          <a:xfrm>
            <a:off x="3921178" y="4360788"/>
            <a:ext cx="1546123" cy="15098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E370ED-345F-478C-B2A5-BE19AFB97E10}"/>
              </a:ext>
            </a:extLst>
          </p:cNvPr>
          <p:cNvSpPr txBox="1"/>
          <p:nvPr/>
        </p:nvSpPr>
        <p:spPr>
          <a:xfrm>
            <a:off x="2952925" y="5717074"/>
            <a:ext cx="3134697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0" i="0" u="none" strike="noStrike" dirty="0">
                <a:solidFill>
                  <a:srgbClr val="010100"/>
                </a:solidFill>
                <a:effectLst/>
                <a:latin typeface="Arial" panose="020B0604020202020204" pitchFamily="34" charset="0"/>
              </a:rPr>
              <a:t>Введение в эксплуатацию второй очереди психоневрологического интерната «Оксочи»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B15C99-B3A2-4F54-BAFA-02B033BB52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4135" r="23555" b="13059"/>
          <a:stretch/>
        </p:blipFill>
        <p:spPr>
          <a:xfrm>
            <a:off x="8869588" y="1816742"/>
            <a:ext cx="1546121" cy="1509881"/>
          </a:xfrm>
          <a:prstGeom prst="ellipse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D72F387-4F35-42F8-A8CA-E7CDFB22B995}"/>
              </a:ext>
            </a:extLst>
          </p:cNvPr>
          <p:cNvCxnSpPr/>
          <p:nvPr/>
        </p:nvCxnSpPr>
        <p:spPr>
          <a:xfrm>
            <a:off x="3791095" y="2572712"/>
            <a:ext cx="1400175" cy="0"/>
          </a:xfrm>
          <a:prstGeom prst="line">
            <a:avLst/>
          </a:prstGeom>
          <a:ln>
            <a:solidFill>
              <a:srgbClr val="F348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57484B7-FDB9-44A2-903F-321187C3CCE5}"/>
              </a:ext>
            </a:extLst>
          </p:cNvPr>
          <p:cNvCxnSpPr/>
          <p:nvPr/>
        </p:nvCxnSpPr>
        <p:spPr>
          <a:xfrm>
            <a:off x="7323629" y="2572712"/>
            <a:ext cx="1400175" cy="0"/>
          </a:xfrm>
          <a:prstGeom prst="line">
            <a:avLst/>
          </a:prstGeom>
          <a:ln>
            <a:solidFill>
              <a:srgbClr val="F348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98DECD4-CA1D-45B6-9C67-02CB76717802}"/>
              </a:ext>
            </a:extLst>
          </p:cNvPr>
          <p:cNvCxnSpPr/>
          <p:nvPr/>
        </p:nvCxnSpPr>
        <p:spPr>
          <a:xfrm>
            <a:off x="5605679" y="5063625"/>
            <a:ext cx="1400175" cy="0"/>
          </a:xfrm>
          <a:prstGeom prst="line">
            <a:avLst/>
          </a:prstGeom>
          <a:ln>
            <a:solidFill>
              <a:srgbClr val="F348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537BBA-01DC-4ABB-80A9-9C483BCBC820}"/>
              </a:ext>
            </a:extLst>
          </p:cNvPr>
          <p:cNvSpPr/>
          <p:nvPr/>
        </p:nvSpPr>
        <p:spPr>
          <a:xfrm>
            <a:off x="1638963" y="735250"/>
            <a:ext cx="4825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национальных проектов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3A86179-581F-4E88-991B-14B40102F00F}"/>
              </a:ext>
            </a:extLst>
          </p:cNvPr>
          <p:cNvSpPr/>
          <p:nvPr/>
        </p:nvSpPr>
        <p:spPr>
          <a:xfrm>
            <a:off x="8098289" y="3246501"/>
            <a:ext cx="3208790" cy="87322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AA4A86-E0D4-43FE-9C86-91F6D686F855}"/>
              </a:ext>
            </a:extLst>
          </p:cNvPr>
          <p:cNvSpPr txBox="1"/>
          <p:nvPr/>
        </p:nvSpPr>
        <p:spPr>
          <a:xfrm>
            <a:off x="8098289" y="3311173"/>
            <a:ext cx="32218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Переоснащение медицинских организаций медицинским оборудованием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53537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Шестиугольник 30">
            <a:extLst>
              <a:ext uri="{FF2B5EF4-FFF2-40B4-BE49-F238E27FC236}">
                <a16:creationId xmlns:a16="http://schemas.microsoft.com/office/drawing/2014/main" id="{F98C3B30-9036-430D-BEDA-3C8216B7FE60}"/>
              </a:ext>
            </a:extLst>
          </p:cNvPr>
          <p:cNvSpPr/>
          <p:nvPr/>
        </p:nvSpPr>
        <p:spPr>
          <a:xfrm>
            <a:off x="6504128" y="4444929"/>
            <a:ext cx="2523889" cy="2147581"/>
          </a:xfrm>
          <a:prstGeom prst="hexagon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>
            <a:extLst>
              <a:ext uri="{FF2B5EF4-FFF2-40B4-BE49-F238E27FC236}">
                <a16:creationId xmlns:a16="http://schemas.microsoft.com/office/drawing/2014/main" id="{655BD6CD-7D35-4F6A-9683-F6182EBB4A9C}"/>
              </a:ext>
            </a:extLst>
          </p:cNvPr>
          <p:cNvSpPr/>
          <p:nvPr/>
        </p:nvSpPr>
        <p:spPr>
          <a:xfrm>
            <a:off x="6080995" y="4331067"/>
            <a:ext cx="2844616" cy="2340598"/>
          </a:xfrm>
          <a:prstGeom prst="hexagon">
            <a:avLst/>
          </a:prstGeom>
          <a:solidFill>
            <a:schemeClr val="bg1"/>
          </a:solidFill>
          <a:ln w="6350">
            <a:solidFill>
              <a:srgbClr val="F3484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id="{AFB29453-D71D-4C8E-B94C-24C0FF8FBCA4}"/>
              </a:ext>
            </a:extLst>
          </p:cNvPr>
          <p:cNvSpPr/>
          <p:nvPr/>
        </p:nvSpPr>
        <p:spPr>
          <a:xfrm>
            <a:off x="6241358" y="4430539"/>
            <a:ext cx="2523889" cy="2147581"/>
          </a:xfrm>
          <a:prstGeom prst="hexagon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9F8BB-99F4-4600-A2AD-2F60DCFAA5F6}"/>
              </a:ext>
            </a:extLst>
          </p:cNvPr>
          <p:cNvSpPr txBox="1"/>
          <p:nvPr/>
        </p:nvSpPr>
        <p:spPr>
          <a:xfrm>
            <a:off x="6459590" y="5046960"/>
            <a:ext cx="20493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спортивных организаций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DE8B469-2198-432C-997F-0D5B066E8C40}"/>
              </a:ext>
            </a:extLst>
          </p:cNvPr>
          <p:cNvSpPr/>
          <p:nvPr/>
        </p:nvSpPr>
        <p:spPr>
          <a:xfrm rot="3707255">
            <a:off x="6277626" y="6308273"/>
            <a:ext cx="453005" cy="45719"/>
          </a:xfrm>
          <a:prstGeom prst="rect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id="{C642AA3F-DCFC-4F55-99A9-0A0DD7E6CD2E}"/>
              </a:ext>
            </a:extLst>
          </p:cNvPr>
          <p:cNvSpPr/>
          <p:nvPr/>
        </p:nvSpPr>
        <p:spPr>
          <a:xfrm>
            <a:off x="8823852" y="1695443"/>
            <a:ext cx="2523889" cy="2147581"/>
          </a:xfrm>
          <a:prstGeom prst="hexagon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>
            <a:extLst>
              <a:ext uri="{FF2B5EF4-FFF2-40B4-BE49-F238E27FC236}">
                <a16:creationId xmlns:a16="http://schemas.microsoft.com/office/drawing/2014/main" id="{D994B31F-F0CB-4896-AD7C-5520D0CB2E34}"/>
              </a:ext>
            </a:extLst>
          </p:cNvPr>
          <p:cNvSpPr/>
          <p:nvPr/>
        </p:nvSpPr>
        <p:spPr>
          <a:xfrm>
            <a:off x="8367408" y="1595971"/>
            <a:ext cx="2844616" cy="2340598"/>
          </a:xfrm>
          <a:prstGeom prst="hexagon">
            <a:avLst/>
          </a:prstGeom>
          <a:solidFill>
            <a:schemeClr val="bg1"/>
          </a:solidFill>
          <a:ln w="6350">
            <a:solidFill>
              <a:srgbClr val="F3484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>
            <a:extLst>
              <a:ext uri="{FF2B5EF4-FFF2-40B4-BE49-F238E27FC236}">
                <a16:creationId xmlns:a16="http://schemas.microsoft.com/office/drawing/2014/main" id="{2B9076DC-03B3-4431-9725-A578DB43EA85}"/>
              </a:ext>
            </a:extLst>
          </p:cNvPr>
          <p:cNvSpPr/>
          <p:nvPr/>
        </p:nvSpPr>
        <p:spPr>
          <a:xfrm>
            <a:off x="8527771" y="1695443"/>
            <a:ext cx="2523889" cy="2147581"/>
          </a:xfrm>
          <a:prstGeom prst="hexagon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21D0446-54CC-4B87-93B5-24CAE1DCA577}"/>
              </a:ext>
            </a:extLst>
          </p:cNvPr>
          <p:cNvSpPr/>
          <p:nvPr/>
        </p:nvSpPr>
        <p:spPr>
          <a:xfrm>
            <a:off x="10211175" y="3246118"/>
            <a:ext cx="801593" cy="86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AB7B215D-3367-4808-90DE-638FC0EC5DC4}"/>
              </a:ext>
            </a:extLst>
          </p:cNvPr>
          <p:cNvSpPr/>
          <p:nvPr/>
        </p:nvSpPr>
        <p:spPr>
          <a:xfrm>
            <a:off x="758268" y="4205148"/>
            <a:ext cx="2523889" cy="2147581"/>
          </a:xfrm>
          <a:prstGeom prst="hexagon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027BC4C-462A-4D56-ABC6-3D4F4378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65" y="375518"/>
            <a:ext cx="1295400" cy="9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343" tIns="51169" rIns="102343" bIns="5116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1953"/>
            <a:r>
              <a:rPr lang="ru-RU" altLang="ru-RU" sz="5600" dirty="0">
                <a:solidFill>
                  <a:srgbClr val="E7E6E6">
                    <a:lumMod val="75000"/>
                  </a:srgbClr>
                </a:solidFill>
              </a:rPr>
              <a:t>0</a:t>
            </a:r>
            <a:r>
              <a:rPr lang="ru-RU" altLang="ru-RU" sz="5600" dirty="0">
                <a:solidFill>
                  <a:srgbClr val="F34840"/>
                </a:solidFill>
              </a:rPr>
              <a:t>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CD57F-54CD-4968-8CC0-A9A3212C9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78" y="375518"/>
            <a:ext cx="711200" cy="82392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6D318AB-B67A-4D6F-A84C-F5DF1B38D4DA}"/>
              </a:ext>
            </a:extLst>
          </p:cNvPr>
          <p:cNvSpPr txBox="1">
            <a:spLocks/>
          </p:cNvSpPr>
          <p:nvPr/>
        </p:nvSpPr>
        <p:spPr>
          <a:xfrm>
            <a:off x="6845751" y="737729"/>
            <a:ext cx="4639128" cy="267137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DE53BE-E969-4CD2-87D4-A962015622D8}"/>
              </a:ext>
            </a:extLst>
          </p:cNvPr>
          <p:cNvSpPr/>
          <p:nvPr/>
        </p:nvSpPr>
        <p:spPr>
          <a:xfrm>
            <a:off x="1638963" y="735250"/>
            <a:ext cx="3040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задачи на 2021 год</a:t>
            </a: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6CFF211-39C5-4E67-AA71-56B496F13CD6}"/>
              </a:ext>
            </a:extLst>
          </p:cNvPr>
          <p:cNvSpPr/>
          <p:nvPr/>
        </p:nvSpPr>
        <p:spPr>
          <a:xfrm>
            <a:off x="301824" y="4105676"/>
            <a:ext cx="2844616" cy="2340598"/>
          </a:xfrm>
          <a:prstGeom prst="hexagon">
            <a:avLst/>
          </a:prstGeom>
          <a:solidFill>
            <a:schemeClr val="bg1"/>
          </a:solidFill>
          <a:ln w="6350">
            <a:solidFill>
              <a:srgbClr val="F3484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04E67D-8B83-4697-AC92-057ACAB47796}"/>
              </a:ext>
            </a:extLst>
          </p:cNvPr>
          <p:cNvSpPr/>
          <p:nvPr/>
        </p:nvSpPr>
        <p:spPr>
          <a:xfrm>
            <a:off x="462187" y="4205148"/>
            <a:ext cx="2523889" cy="2147581"/>
          </a:xfrm>
          <a:prstGeom prst="hexagon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34CBAFA-6822-43BC-989B-DF217E15E92E}"/>
              </a:ext>
            </a:extLst>
          </p:cNvPr>
          <p:cNvSpPr/>
          <p:nvPr/>
        </p:nvSpPr>
        <p:spPr>
          <a:xfrm>
            <a:off x="2031180" y="4086730"/>
            <a:ext cx="453005" cy="45719"/>
          </a:xfrm>
          <a:prstGeom prst="rect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1A7C2-DD24-4910-83E8-5EE7045E36C7}"/>
              </a:ext>
            </a:extLst>
          </p:cNvPr>
          <p:cNvSpPr txBox="1"/>
          <p:nvPr/>
        </p:nvSpPr>
        <p:spPr>
          <a:xfrm>
            <a:off x="645182" y="4666532"/>
            <a:ext cx="22130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  <a:latin typeface="PT Sans"/>
              </a:rPr>
              <a:t> Приобретение </a:t>
            </a:r>
          </a:p>
          <a:p>
            <a:pPr algn="ctr"/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передвижных многофункциональных культурных центров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(автоклубов)</a:t>
            </a:r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FBA75B82-184F-4597-A009-A2D1484BC044}"/>
              </a:ext>
            </a:extLst>
          </p:cNvPr>
          <p:cNvSpPr/>
          <p:nvPr/>
        </p:nvSpPr>
        <p:spPr>
          <a:xfrm>
            <a:off x="3517155" y="1592600"/>
            <a:ext cx="2523889" cy="2147581"/>
          </a:xfrm>
          <a:prstGeom prst="hexagon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5B9644A5-3421-4A0E-B8EB-613362BA9ED7}"/>
              </a:ext>
            </a:extLst>
          </p:cNvPr>
          <p:cNvSpPr/>
          <p:nvPr/>
        </p:nvSpPr>
        <p:spPr>
          <a:xfrm>
            <a:off x="3060711" y="1493128"/>
            <a:ext cx="2844616" cy="2340598"/>
          </a:xfrm>
          <a:prstGeom prst="hexagon">
            <a:avLst/>
          </a:prstGeom>
          <a:solidFill>
            <a:schemeClr val="bg1"/>
          </a:solidFill>
          <a:ln w="6350">
            <a:solidFill>
              <a:srgbClr val="F3484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3CBBC13A-C8CC-4357-9E7B-5142D4B8BBC9}"/>
              </a:ext>
            </a:extLst>
          </p:cNvPr>
          <p:cNvSpPr/>
          <p:nvPr/>
        </p:nvSpPr>
        <p:spPr>
          <a:xfrm>
            <a:off x="3221074" y="1592600"/>
            <a:ext cx="2523889" cy="2147581"/>
          </a:xfrm>
          <a:prstGeom prst="hexagon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EFBD89E-753D-48FD-AD5F-A3BB9BD1E764}"/>
              </a:ext>
            </a:extLst>
          </p:cNvPr>
          <p:cNvSpPr/>
          <p:nvPr/>
        </p:nvSpPr>
        <p:spPr>
          <a:xfrm>
            <a:off x="9526526" y="3920830"/>
            <a:ext cx="453005" cy="45719"/>
          </a:xfrm>
          <a:prstGeom prst="rect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06C15F-2541-4AFF-9A62-DD6BAD7E7206}"/>
              </a:ext>
            </a:extLst>
          </p:cNvPr>
          <p:cNvSpPr/>
          <p:nvPr/>
        </p:nvSpPr>
        <p:spPr>
          <a:xfrm>
            <a:off x="4089722" y="1475392"/>
            <a:ext cx="453005" cy="45719"/>
          </a:xfrm>
          <a:prstGeom prst="rect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F92C7-3109-4072-AC51-06E05E203ECD}"/>
              </a:ext>
            </a:extLst>
          </p:cNvPr>
          <p:cNvSpPr txBox="1"/>
          <p:nvPr/>
        </p:nvSpPr>
        <p:spPr>
          <a:xfrm>
            <a:off x="3471492" y="1790753"/>
            <a:ext cx="23219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дошкольных организаций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7308E-1CC8-414B-8726-42DD75956302}"/>
              </a:ext>
            </a:extLst>
          </p:cNvPr>
          <p:cNvSpPr txBox="1"/>
          <p:nvPr/>
        </p:nvSpPr>
        <p:spPr>
          <a:xfrm>
            <a:off x="8741210" y="1956787"/>
            <a:ext cx="23049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 и реконструкция (модернизация)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объектов питьевого водоснабжения и водоподготовки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B3DA7EC-7055-4833-BA1D-CD5CB83D0CA0}"/>
              </a:ext>
            </a:extLst>
          </p:cNvPr>
          <p:cNvCxnSpPr>
            <a:cxnSpLocks/>
          </p:cNvCxnSpPr>
          <p:nvPr/>
        </p:nvCxnSpPr>
        <p:spPr>
          <a:xfrm>
            <a:off x="7961967" y="2289995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4FD8F3B-4318-47B0-A64B-07CAD009DE49}"/>
              </a:ext>
            </a:extLst>
          </p:cNvPr>
          <p:cNvSpPr txBox="1"/>
          <p:nvPr/>
        </p:nvSpPr>
        <p:spPr>
          <a:xfrm>
            <a:off x="6965936" y="2155595"/>
            <a:ext cx="11271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Сольцы,</a:t>
            </a:r>
          </a:p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Холм, </a:t>
            </a:r>
          </a:p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Пестово, </a:t>
            </a:r>
          </a:p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Окуловский район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7DC2391-BC15-4842-ABD2-A8D69D8B7599}"/>
              </a:ext>
            </a:extLst>
          </p:cNvPr>
          <p:cNvCxnSpPr>
            <a:cxnSpLocks/>
          </p:cNvCxnSpPr>
          <p:nvPr/>
        </p:nvCxnSpPr>
        <p:spPr>
          <a:xfrm>
            <a:off x="7961967" y="2494440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8A79D521-D897-4FE9-97B1-AE6F3F9AC220}"/>
              </a:ext>
            </a:extLst>
          </p:cNvPr>
          <p:cNvCxnSpPr>
            <a:cxnSpLocks/>
          </p:cNvCxnSpPr>
          <p:nvPr/>
        </p:nvCxnSpPr>
        <p:spPr>
          <a:xfrm>
            <a:off x="7968092" y="2712883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6238BC2-1A15-4C64-AECD-22E382514EB8}"/>
              </a:ext>
            </a:extLst>
          </p:cNvPr>
          <p:cNvCxnSpPr>
            <a:cxnSpLocks/>
          </p:cNvCxnSpPr>
          <p:nvPr/>
        </p:nvCxnSpPr>
        <p:spPr>
          <a:xfrm>
            <a:off x="7968092" y="2939386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CAE00FE-CBE8-45E0-9638-17D5F277A7C2}"/>
              </a:ext>
            </a:extLst>
          </p:cNvPr>
          <p:cNvSpPr txBox="1"/>
          <p:nvPr/>
        </p:nvSpPr>
        <p:spPr>
          <a:xfrm>
            <a:off x="9457876" y="5046960"/>
            <a:ext cx="2523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по фигурному катанию на коньках и хоккею,</a:t>
            </a:r>
          </a:p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ФСК по ул. Вересова,</a:t>
            </a:r>
          </a:p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 г. Сольцы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5E3EC0C0-1B19-46EA-ABFD-323544E4D828}"/>
              </a:ext>
            </a:extLst>
          </p:cNvPr>
          <p:cNvCxnSpPr>
            <a:cxnSpLocks/>
          </p:cNvCxnSpPr>
          <p:nvPr/>
        </p:nvCxnSpPr>
        <p:spPr>
          <a:xfrm>
            <a:off x="9121659" y="5172869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4704997-D5ED-44C8-9FEA-F55D5648E857}"/>
              </a:ext>
            </a:extLst>
          </p:cNvPr>
          <p:cNvCxnSpPr>
            <a:cxnSpLocks/>
          </p:cNvCxnSpPr>
          <p:nvPr/>
        </p:nvCxnSpPr>
        <p:spPr>
          <a:xfrm>
            <a:off x="9142621" y="5711666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1FB5B5A-0BD4-4DCF-B040-259FDF76F883}"/>
              </a:ext>
            </a:extLst>
          </p:cNvPr>
          <p:cNvCxnSpPr>
            <a:cxnSpLocks/>
          </p:cNvCxnSpPr>
          <p:nvPr/>
        </p:nvCxnSpPr>
        <p:spPr>
          <a:xfrm>
            <a:off x="9142621" y="5921391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A5173D5-C1BF-490A-BCE4-F21D44C11A6F}"/>
              </a:ext>
            </a:extLst>
          </p:cNvPr>
          <p:cNvSpPr txBox="1"/>
          <p:nvPr/>
        </p:nvSpPr>
        <p:spPr>
          <a:xfrm>
            <a:off x="636959" y="1849551"/>
            <a:ext cx="2123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Малая Вишера,</a:t>
            </a:r>
          </a:p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район 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E644E6D-FA4F-490A-96C6-908326ECB189}"/>
              </a:ext>
            </a:extLst>
          </p:cNvPr>
          <p:cNvCxnSpPr>
            <a:cxnSpLocks/>
          </p:cNvCxnSpPr>
          <p:nvPr/>
        </p:nvCxnSpPr>
        <p:spPr>
          <a:xfrm>
            <a:off x="2736831" y="1990561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0A8A3ACE-9020-4595-98A1-5D98C4085647}"/>
              </a:ext>
            </a:extLst>
          </p:cNvPr>
          <p:cNvCxnSpPr>
            <a:cxnSpLocks/>
          </p:cNvCxnSpPr>
          <p:nvPr/>
        </p:nvCxnSpPr>
        <p:spPr>
          <a:xfrm>
            <a:off x="2737318" y="2183271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работы, строительство, ремонт, инструмент, строительство, работа, сооружение, строительство значок">
            <a:extLst>
              <a:ext uri="{FF2B5EF4-FFF2-40B4-BE49-F238E27FC236}">
                <a16:creationId xmlns:a16="http://schemas.microsoft.com/office/drawing/2014/main" id="{C67C9AAB-26B7-4E74-B1D3-34BF95E4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627" y="3252133"/>
            <a:ext cx="847402" cy="8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80D298D-7DE3-4A7A-8BC4-089BD82F461E}"/>
              </a:ext>
            </a:extLst>
          </p:cNvPr>
          <p:cNvSpPr/>
          <p:nvPr/>
        </p:nvSpPr>
        <p:spPr>
          <a:xfrm>
            <a:off x="3215960" y="1424352"/>
            <a:ext cx="738046" cy="852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12" descr="строительство, проект, план, здание, архитектор, дизайн, разработка, дом, ок, как значок">
            <a:extLst>
              <a:ext uri="{FF2B5EF4-FFF2-40B4-BE49-F238E27FC236}">
                <a16:creationId xmlns:a16="http://schemas.microsoft.com/office/drawing/2014/main" id="{FD0C7BDB-DD3A-472D-89CC-B9935A96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15" y="1379239"/>
            <a:ext cx="847402" cy="8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5AAB707-1EAE-4D8B-99C0-A35955860D08}"/>
              </a:ext>
            </a:extLst>
          </p:cNvPr>
          <p:cNvSpPr/>
          <p:nvPr/>
        </p:nvSpPr>
        <p:spPr>
          <a:xfrm>
            <a:off x="3318733" y="1758270"/>
            <a:ext cx="540917" cy="41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B8FD36D-808A-4143-9298-9098701343F8}"/>
              </a:ext>
            </a:extLst>
          </p:cNvPr>
          <p:cNvSpPr/>
          <p:nvPr/>
        </p:nvSpPr>
        <p:spPr>
          <a:xfrm>
            <a:off x="3446099" y="1658196"/>
            <a:ext cx="255033" cy="41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7499524D-3F6C-4329-BBB9-457B6B965204}"/>
              </a:ext>
            </a:extLst>
          </p:cNvPr>
          <p:cNvSpPr/>
          <p:nvPr/>
        </p:nvSpPr>
        <p:spPr>
          <a:xfrm>
            <a:off x="535621" y="6131901"/>
            <a:ext cx="540917" cy="41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C5C3514-C6F2-4EA1-8B4E-30E653AF530E}"/>
              </a:ext>
            </a:extLst>
          </p:cNvPr>
          <p:cNvSpPr/>
          <p:nvPr/>
        </p:nvSpPr>
        <p:spPr>
          <a:xfrm>
            <a:off x="677356" y="5939630"/>
            <a:ext cx="255033" cy="41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EABA16E-EDC1-4A1C-A343-FF11118E8DAA}"/>
              </a:ext>
            </a:extLst>
          </p:cNvPr>
          <p:cNvSpPr/>
          <p:nvPr/>
        </p:nvSpPr>
        <p:spPr>
          <a:xfrm>
            <a:off x="8309688" y="4349544"/>
            <a:ext cx="255033" cy="41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9787EF2-5D7E-4DFB-BCE7-21EAFAECAE6E}"/>
              </a:ext>
            </a:extLst>
          </p:cNvPr>
          <p:cNvSpPr/>
          <p:nvPr/>
        </p:nvSpPr>
        <p:spPr>
          <a:xfrm>
            <a:off x="621367" y="6126186"/>
            <a:ext cx="500807" cy="40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8A8A384-1F38-4512-99A7-4F86469B1130}"/>
              </a:ext>
            </a:extLst>
          </p:cNvPr>
          <p:cNvSpPr/>
          <p:nvPr/>
        </p:nvSpPr>
        <p:spPr>
          <a:xfrm>
            <a:off x="763185" y="6012614"/>
            <a:ext cx="209850" cy="32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C1C94F6-A3B7-4445-82A6-65A0769F6F9D}"/>
              </a:ext>
            </a:extLst>
          </p:cNvPr>
          <p:cNvSpPr/>
          <p:nvPr/>
        </p:nvSpPr>
        <p:spPr>
          <a:xfrm rot="2822966">
            <a:off x="684293" y="5880872"/>
            <a:ext cx="209850" cy="32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16" name="Picture 20" descr="ребенок ноги значок">
            <a:extLst>
              <a:ext uri="{FF2B5EF4-FFF2-40B4-BE49-F238E27FC236}">
                <a16:creationId xmlns:a16="http://schemas.microsoft.com/office/drawing/2014/main" id="{9E356E26-6175-4BCF-A58B-35BCF605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91" y="1675542"/>
            <a:ext cx="441207" cy="4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строительство, проект, план, здание, архитектор, дизайн, разработка, дом, ок, как значок">
            <a:extLst>
              <a:ext uri="{FF2B5EF4-FFF2-40B4-BE49-F238E27FC236}">
                <a16:creationId xmlns:a16="http://schemas.microsoft.com/office/drawing/2014/main" id="{4ABC3E4D-B331-4891-A212-0901C334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81" y="4038533"/>
            <a:ext cx="847402" cy="8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9DAAE4B-FC1D-416A-B020-FCD62FE12777}"/>
              </a:ext>
            </a:extLst>
          </p:cNvPr>
          <p:cNvSpPr/>
          <p:nvPr/>
        </p:nvSpPr>
        <p:spPr>
          <a:xfrm>
            <a:off x="8151659" y="4495420"/>
            <a:ext cx="543654" cy="34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72117CD-A36F-4ACF-A7ED-37FBFFCC9EB6}"/>
              </a:ext>
            </a:extLst>
          </p:cNvPr>
          <p:cNvSpPr/>
          <p:nvPr/>
        </p:nvSpPr>
        <p:spPr>
          <a:xfrm>
            <a:off x="8237116" y="4332448"/>
            <a:ext cx="382906" cy="41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C484D14-246E-4DE0-9894-668BEA3B5333}"/>
              </a:ext>
            </a:extLst>
          </p:cNvPr>
          <p:cNvSpPr/>
          <p:nvPr/>
        </p:nvSpPr>
        <p:spPr>
          <a:xfrm rot="2582326">
            <a:off x="8263324" y="4157102"/>
            <a:ext cx="107150" cy="37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14" name="Picture 18" descr="гантели, спорт значок">
            <a:extLst>
              <a:ext uri="{FF2B5EF4-FFF2-40B4-BE49-F238E27FC236}">
                <a16:creationId xmlns:a16="http://schemas.microsoft.com/office/drawing/2014/main" id="{D97DF481-F279-4680-9470-CAE3C354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65" y="4348304"/>
            <a:ext cx="466033" cy="46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95CA68D-98F5-4C0A-97AF-D8759D28FE89}"/>
              </a:ext>
            </a:extLst>
          </p:cNvPr>
          <p:cNvSpPr txBox="1"/>
          <p:nvPr/>
        </p:nvSpPr>
        <p:spPr>
          <a:xfrm>
            <a:off x="956531" y="2957766"/>
            <a:ext cx="1718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Боровичи</a:t>
            </a:r>
          </a:p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Малая Вишера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99487F-01F9-4E61-88A2-9A639961A4BA}"/>
              </a:ext>
            </a:extLst>
          </p:cNvPr>
          <p:cNvSpPr txBox="1"/>
          <p:nvPr/>
        </p:nvSpPr>
        <p:spPr>
          <a:xfrm>
            <a:off x="3335328" y="2633755"/>
            <a:ext cx="23437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общеобразовательных организаций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706EA553-165C-4BDA-959E-12D8AE9B318F}"/>
              </a:ext>
            </a:extLst>
          </p:cNvPr>
          <p:cNvCxnSpPr>
            <a:cxnSpLocks/>
          </p:cNvCxnSpPr>
          <p:nvPr/>
        </p:nvCxnSpPr>
        <p:spPr>
          <a:xfrm>
            <a:off x="2747436" y="3086964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6C3384FB-28F5-4336-AF91-AD533B95DC02}"/>
              </a:ext>
            </a:extLst>
          </p:cNvPr>
          <p:cNvCxnSpPr>
            <a:cxnSpLocks/>
          </p:cNvCxnSpPr>
          <p:nvPr/>
        </p:nvCxnSpPr>
        <p:spPr>
          <a:xfrm>
            <a:off x="2747923" y="3279674"/>
            <a:ext cx="315255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59055E-6CE4-4AE3-A822-DD4E655C5843}"/>
              </a:ext>
            </a:extLst>
          </p:cNvPr>
          <p:cNvSpPr txBox="1"/>
          <p:nvPr/>
        </p:nvSpPr>
        <p:spPr>
          <a:xfrm>
            <a:off x="3442242" y="4199133"/>
            <a:ext cx="30432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районы: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Валдайский,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Любытинский,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Маловишерский,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Окуловский,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Пестовский,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Холмский,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Шимский</a:t>
            </a:r>
          </a:p>
          <a:p>
            <a:endParaRPr lang="ru-RU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округа: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Волотовский,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Хвойнинский</a:t>
            </a:r>
            <a:endParaRPr lang="ru-RU" dirty="0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3035E08F-A86E-4978-A68F-946577FF1A0B}"/>
              </a:ext>
            </a:extLst>
          </p:cNvPr>
          <p:cNvCxnSpPr>
            <a:cxnSpLocks/>
          </p:cNvCxnSpPr>
          <p:nvPr/>
        </p:nvCxnSpPr>
        <p:spPr>
          <a:xfrm>
            <a:off x="3299057" y="4540567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B5E21DC5-6341-4C87-99D9-4ADEAF49642E}"/>
              </a:ext>
            </a:extLst>
          </p:cNvPr>
          <p:cNvCxnSpPr>
            <a:cxnSpLocks/>
          </p:cNvCxnSpPr>
          <p:nvPr/>
        </p:nvCxnSpPr>
        <p:spPr>
          <a:xfrm>
            <a:off x="3299616" y="4710542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F716FA69-0884-4A3D-ADE2-4D0DF4B5FC6C}"/>
              </a:ext>
            </a:extLst>
          </p:cNvPr>
          <p:cNvCxnSpPr>
            <a:cxnSpLocks/>
          </p:cNvCxnSpPr>
          <p:nvPr/>
        </p:nvCxnSpPr>
        <p:spPr>
          <a:xfrm>
            <a:off x="3299617" y="4885935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03ACAA8A-2DFB-40B0-9083-BFC1C3E4EAEF}"/>
              </a:ext>
            </a:extLst>
          </p:cNvPr>
          <p:cNvCxnSpPr>
            <a:cxnSpLocks/>
          </p:cNvCxnSpPr>
          <p:nvPr/>
        </p:nvCxnSpPr>
        <p:spPr>
          <a:xfrm>
            <a:off x="3299056" y="5047660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A4B8CF38-EC2B-480B-AFE8-F35A52AE523C}"/>
              </a:ext>
            </a:extLst>
          </p:cNvPr>
          <p:cNvCxnSpPr>
            <a:cxnSpLocks/>
          </p:cNvCxnSpPr>
          <p:nvPr/>
        </p:nvCxnSpPr>
        <p:spPr>
          <a:xfrm>
            <a:off x="3314426" y="5253287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BC5FBBD8-929A-469D-A0A3-740480F729BD}"/>
              </a:ext>
            </a:extLst>
          </p:cNvPr>
          <p:cNvCxnSpPr>
            <a:cxnSpLocks/>
          </p:cNvCxnSpPr>
          <p:nvPr/>
        </p:nvCxnSpPr>
        <p:spPr>
          <a:xfrm>
            <a:off x="3313865" y="5415012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5FBAD6C9-EB9E-4EDB-8A3D-00AEF63BD36F}"/>
              </a:ext>
            </a:extLst>
          </p:cNvPr>
          <p:cNvCxnSpPr>
            <a:cxnSpLocks/>
          </p:cNvCxnSpPr>
          <p:nvPr/>
        </p:nvCxnSpPr>
        <p:spPr>
          <a:xfrm>
            <a:off x="3314425" y="5620639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A147DA48-3FF7-4CFC-B065-B76739027408}"/>
              </a:ext>
            </a:extLst>
          </p:cNvPr>
          <p:cNvCxnSpPr>
            <a:cxnSpLocks/>
          </p:cNvCxnSpPr>
          <p:nvPr/>
        </p:nvCxnSpPr>
        <p:spPr>
          <a:xfrm>
            <a:off x="3335889" y="6191004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4788D29C-0334-431E-89A1-5164CC3B01DE}"/>
              </a:ext>
            </a:extLst>
          </p:cNvPr>
          <p:cNvCxnSpPr>
            <a:cxnSpLocks/>
          </p:cNvCxnSpPr>
          <p:nvPr/>
        </p:nvCxnSpPr>
        <p:spPr>
          <a:xfrm>
            <a:off x="3335328" y="6352729"/>
            <a:ext cx="157627" cy="0"/>
          </a:xfrm>
          <a:prstGeom prst="line">
            <a:avLst/>
          </a:prstGeom>
          <a:ln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57BB96-9FB5-4A2E-9EDF-761C3FEE2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848" t="13984" r="12627" b="9911"/>
          <a:stretch/>
        </p:blipFill>
        <p:spPr>
          <a:xfrm>
            <a:off x="666856" y="5929476"/>
            <a:ext cx="1032069" cy="7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F30E484-810E-4B77-BF10-FC21FC87A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65" y="375518"/>
            <a:ext cx="1295400" cy="9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343" tIns="51169" rIns="102343" bIns="5116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1953"/>
            <a:r>
              <a:rPr lang="ru-RU" altLang="ru-RU" sz="5600" dirty="0">
                <a:solidFill>
                  <a:srgbClr val="E7E6E6">
                    <a:lumMod val="75000"/>
                  </a:srgbClr>
                </a:solidFill>
              </a:rPr>
              <a:t>0</a:t>
            </a:r>
            <a:r>
              <a:rPr lang="ru-RU" altLang="ru-RU" sz="5600" dirty="0">
                <a:solidFill>
                  <a:srgbClr val="F34840"/>
                </a:solidFill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7505C-74EF-493A-98CA-04A9FBFD3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78" y="375518"/>
            <a:ext cx="711200" cy="82392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FB3E01-3793-434F-9139-968BE63E86C2}"/>
              </a:ext>
            </a:extLst>
          </p:cNvPr>
          <p:cNvSpPr txBox="1">
            <a:spLocks/>
          </p:cNvSpPr>
          <p:nvPr/>
        </p:nvSpPr>
        <p:spPr>
          <a:xfrm>
            <a:off x="6845751" y="737729"/>
            <a:ext cx="4639128" cy="267137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B123771-2F09-4D57-8BE3-4510F5134868}"/>
              </a:ext>
            </a:extLst>
          </p:cNvPr>
          <p:cNvSpPr/>
          <p:nvPr/>
        </p:nvSpPr>
        <p:spPr>
          <a:xfrm>
            <a:off x="4973427" y="4997935"/>
            <a:ext cx="370336" cy="325018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DAD7928-9FC7-43AF-8E2F-DF3C13E07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017327"/>
              </p:ext>
            </p:extLst>
          </p:nvPr>
        </p:nvGraphicFramePr>
        <p:xfrm>
          <a:off x="637274" y="3621544"/>
          <a:ext cx="5328040" cy="307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EC57D7-90BD-4CDB-B76D-229BFF94FDB3}"/>
              </a:ext>
            </a:extLst>
          </p:cNvPr>
          <p:cNvSpPr txBox="1"/>
          <p:nvPr/>
        </p:nvSpPr>
        <p:spPr>
          <a:xfrm>
            <a:off x="2312955" y="5037399"/>
            <a:ext cx="2046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229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</a:p>
        </p:txBody>
      </p:sp>
      <p:pic>
        <p:nvPicPr>
          <p:cNvPr id="8" name="Picture 2" descr="двойной, наволочка, показатель значок">
            <a:extLst>
              <a:ext uri="{FF2B5EF4-FFF2-40B4-BE49-F238E27FC236}">
                <a16:creationId xmlns:a16="http://schemas.microsoft.com/office/drawing/2014/main" id="{48C0D9C3-C965-48B5-8F9F-C3FE8353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81" y="5068531"/>
            <a:ext cx="253081" cy="2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CB529D9-3979-4548-B5F0-EEC6DCD9E482}"/>
              </a:ext>
            </a:extLst>
          </p:cNvPr>
          <p:cNvSpPr/>
          <p:nvPr/>
        </p:nvSpPr>
        <p:spPr>
          <a:xfrm>
            <a:off x="4973427" y="5633231"/>
            <a:ext cx="370336" cy="325018"/>
          </a:xfrm>
          <a:prstGeom prst="ellips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" name="Picture 2" descr="двойной, наволочка, показатель значок">
            <a:extLst>
              <a:ext uri="{FF2B5EF4-FFF2-40B4-BE49-F238E27FC236}">
                <a16:creationId xmlns:a16="http://schemas.microsoft.com/office/drawing/2014/main" id="{458178E8-33AC-403A-88E6-47D62B95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81" y="5703827"/>
            <a:ext cx="253081" cy="2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698F1-5390-4CD9-896D-77347BAACAA9}"/>
              </a:ext>
            </a:extLst>
          </p:cNvPr>
          <p:cNvSpPr txBox="1"/>
          <p:nvPr/>
        </p:nvSpPr>
        <p:spPr>
          <a:xfrm>
            <a:off x="5079614" y="5045458"/>
            <a:ext cx="16626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194 (84,7 %)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24171-5E40-4B46-AE8A-8661053DD842}"/>
              </a:ext>
            </a:extLst>
          </p:cNvPr>
          <p:cNvSpPr txBox="1"/>
          <p:nvPr/>
        </p:nvSpPr>
        <p:spPr>
          <a:xfrm>
            <a:off x="5098076" y="5679930"/>
            <a:ext cx="16626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35 (15.3 %)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BFEC898-7623-4A11-BF06-2D62B33345F7}"/>
              </a:ext>
            </a:extLst>
          </p:cNvPr>
          <p:cNvSpPr/>
          <p:nvPr/>
        </p:nvSpPr>
        <p:spPr>
          <a:xfrm>
            <a:off x="1031635" y="1536211"/>
            <a:ext cx="3001081" cy="1817725"/>
          </a:xfrm>
          <a:prstGeom prst="roundRect">
            <a:avLst/>
          </a:prstGeom>
          <a:noFill/>
          <a:ln w="952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3841DC6-E98D-4213-AD07-6B5A1D739A16}"/>
              </a:ext>
            </a:extLst>
          </p:cNvPr>
          <p:cNvSpPr/>
          <p:nvPr/>
        </p:nvSpPr>
        <p:spPr>
          <a:xfrm>
            <a:off x="4208948" y="1539252"/>
            <a:ext cx="3001295" cy="1817725"/>
          </a:xfrm>
          <a:prstGeom prst="roundRect">
            <a:avLst/>
          </a:prstGeom>
          <a:noFill/>
          <a:ln w="952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75EC5FEC-04C2-4C46-B5AA-7E1CBAB83B9E}"/>
              </a:ext>
            </a:extLst>
          </p:cNvPr>
          <p:cNvSpPr/>
          <p:nvPr/>
        </p:nvSpPr>
        <p:spPr>
          <a:xfrm>
            <a:off x="685825" y="1728285"/>
            <a:ext cx="958206" cy="237338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7D82FA9-F10B-49D5-8F2A-A6C4CAC33D17}"/>
              </a:ext>
            </a:extLst>
          </p:cNvPr>
          <p:cNvSpPr/>
          <p:nvPr/>
        </p:nvSpPr>
        <p:spPr>
          <a:xfrm>
            <a:off x="648080" y="1692032"/>
            <a:ext cx="1033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2A2B5159-321A-4795-82AA-F257FBE4B662}"/>
              </a:ext>
            </a:extLst>
          </p:cNvPr>
          <p:cNvSpPr/>
          <p:nvPr/>
        </p:nvSpPr>
        <p:spPr>
          <a:xfrm>
            <a:off x="6674679" y="1744082"/>
            <a:ext cx="958206" cy="237338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B14A9F0-A11A-4BAF-A0F0-9805D1964BED}"/>
              </a:ext>
            </a:extLst>
          </p:cNvPr>
          <p:cNvSpPr/>
          <p:nvPr/>
        </p:nvSpPr>
        <p:spPr>
          <a:xfrm>
            <a:off x="6674680" y="1723734"/>
            <a:ext cx="958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2F2F26-5C8A-47FF-A326-A256D6CDFAE0}"/>
              </a:ext>
            </a:extLst>
          </p:cNvPr>
          <p:cNvSpPr txBox="1"/>
          <p:nvPr/>
        </p:nvSpPr>
        <p:spPr>
          <a:xfrm>
            <a:off x="1031635" y="2391295"/>
            <a:ext cx="3001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приоритетных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региональных проектов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7A7510-278C-4AAC-84E3-C68FD8A72B98}"/>
              </a:ext>
            </a:extLst>
          </p:cNvPr>
          <p:cNvSpPr txBox="1"/>
          <p:nvPr/>
        </p:nvSpPr>
        <p:spPr>
          <a:xfrm>
            <a:off x="1903281" y="1712749"/>
            <a:ext cx="1193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4000" b="1" dirty="0">
                <a:solidFill>
                  <a:srgbClr val="C00000"/>
                </a:solidFill>
                <a:latin typeface="Arial"/>
                <a:cs typeface="Arial"/>
              </a:rPr>
              <a:t>78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46FB10-36F4-4E61-93D2-06E7D1D4DA2F}"/>
              </a:ext>
            </a:extLst>
          </p:cNvPr>
          <p:cNvSpPr txBox="1"/>
          <p:nvPr/>
        </p:nvSpPr>
        <p:spPr>
          <a:xfrm>
            <a:off x="5130543" y="1782698"/>
            <a:ext cx="1098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algn="ctr">
              <a:spcBef>
                <a:spcPts val="105"/>
              </a:spcBef>
              <a:defRPr sz="4000" b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65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E05818-632F-44C4-AD6F-C00525998042}"/>
              </a:ext>
            </a:extLst>
          </p:cNvPr>
          <p:cNvSpPr txBox="1"/>
          <p:nvPr/>
        </p:nvSpPr>
        <p:spPr>
          <a:xfrm>
            <a:off x="792065" y="3581155"/>
            <a:ext cx="5207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u="sng" dirty="0">
                <a:solidFill>
                  <a:schemeClr val="bg2">
                    <a:lumMod val="10000"/>
                  </a:schemeClr>
                </a:solidFill>
              </a:rPr>
              <a:t>Реализация приоритетных региональных проектов</a:t>
            </a:r>
          </a:p>
          <a:p>
            <a:pPr algn="ctr" rtl="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u="sng" dirty="0">
                <a:solidFill>
                  <a:schemeClr val="bg2">
                    <a:lumMod val="10000"/>
                  </a:schemeClr>
                </a:solidFill>
              </a:rPr>
              <a:t>(факт 2020)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B5CC0-B88E-4CB6-AF06-F89BE2287EBC}"/>
              </a:ext>
            </a:extLst>
          </p:cNvPr>
          <p:cNvSpPr txBox="1"/>
          <p:nvPr/>
        </p:nvSpPr>
        <p:spPr>
          <a:xfrm>
            <a:off x="4378968" y="2397137"/>
            <a:ext cx="2774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приоритетных региональных проекта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849ACDD-5B0A-45EB-A560-6BF992D26C80}"/>
              </a:ext>
            </a:extLst>
          </p:cNvPr>
          <p:cNvSpPr/>
          <p:nvPr/>
        </p:nvSpPr>
        <p:spPr>
          <a:xfrm>
            <a:off x="1638963" y="735250"/>
            <a:ext cx="5050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приоритетных региональных проектов</a:t>
            </a:r>
          </a:p>
        </p:txBody>
      </p:sp>
      <p:pic>
        <p:nvPicPr>
          <p:cNvPr id="2052" name="Picture 4" descr="Валдай Великий Новгород">
            <a:extLst>
              <a:ext uri="{FF2B5EF4-FFF2-40B4-BE49-F238E27FC236}">
                <a16:creationId xmlns:a16="http://schemas.microsoft.com/office/drawing/2014/main" id="{4DBF4C61-2FE2-447A-87D9-07A910318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3423" r="20310" b="3111"/>
          <a:stretch/>
        </p:blipFill>
        <p:spPr bwMode="auto">
          <a:xfrm>
            <a:off x="9094559" y="1596016"/>
            <a:ext cx="2744195" cy="260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Великий Новгород за один день: достопримечательности и самостоятельный  маршрут для прогулки по городу">
            <a:extLst>
              <a:ext uri="{FF2B5EF4-FFF2-40B4-BE49-F238E27FC236}">
                <a16:creationId xmlns:a16="http://schemas.microsoft.com/office/drawing/2014/main" id="{A94530F5-0B9B-4554-9274-6D3578569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t="633" r="15084" b="-633"/>
          <a:stretch/>
        </p:blipFill>
        <p:spPr bwMode="auto">
          <a:xfrm>
            <a:off x="7591552" y="3397010"/>
            <a:ext cx="2761703" cy="260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расположение, карта, PIN-код, место, точка значок">
            <a:extLst>
              <a:ext uri="{FF2B5EF4-FFF2-40B4-BE49-F238E27FC236}">
                <a16:creationId xmlns:a16="http://schemas.microsoft.com/office/drawing/2014/main" id="{A70795C4-70AD-48B7-81B8-E3673018A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66"/>
          <a:stretch/>
        </p:blipFill>
        <p:spPr bwMode="auto">
          <a:xfrm>
            <a:off x="9592941" y="3694266"/>
            <a:ext cx="2586304" cy="26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4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B000B4-DF17-46F5-B073-7ED5E2211164}"/>
              </a:ext>
            </a:extLst>
          </p:cNvPr>
          <p:cNvSpPr/>
          <p:nvPr/>
        </p:nvSpPr>
        <p:spPr>
          <a:xfrm>
            <a:off x="0" y="5197239"/>
            <a:ext cx="12192000" cy="1648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153E3D-438B-48DD-97C0-D5C07B29B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78" y="375518"/>
            <a:ext cx="711200" cy="8239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867F50-FCA5-4DFB-A2F8-726437341E09}"/>
              </a:ext>
            </a:extLst>
          </p:cNvPr>
          <p:cNvSpPr txBox="1">
            <a:spLocks/>
          </p:cNvSpPr>
          <p:nvPr/>
        </p:nvSpPr>
        <p:spPr>
          <a:xfrm>
            <a:off x="6845751" y="737729"/>
            <a:ext cx="4639128" cy="267137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9863035-3F77-4827-9675-2B43D42E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65" y="375518"/>
            <a:ext cx="1295400" cy="9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343" tIns="51169" rIns="102343" bIns="5116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1953"/>
            <a:r>
              <a:rPr lang="ru-RU" altLang="ru-RU" sz="5600" dirty="0">
                <a:solidFill>
                  <a:srgbClr val="E7E6E6">
                    <a:lumMod val="75000"/>
                  </a:srgbClr>
                </a:solidFill>
              </a:rPr>
              <a:t>0</a:t>
            </a:r>
            <a:r>
              <a:rPr lang="ru-RU" altLang="ru-RU" sz="5600" dirty="0">
                <a:solidFill>
                  <a:srgbClr val="F34840"/>
                </a:solidFill>
              </a:rPr>
              <a:t>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CE4C3F-2AF7-47B7-9209-437F11579D1A}"/>
              </a:ext>
            </a:extLst>
          </p:cNvPr>
          <p:cNvSpPr/>
          <p:nvPr/>
        </p:nvSpPr>
        <p:spPr>
          <a:xfrm>
            <a:off x="1591486" y="596732"/>
            <a:ext cx="5446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приоритетных региональных проектов и ключевые задачи на 2021 год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A8807B-C9FF-42C8-BFA4-1B74A1C49952}"/>
              </a:ext>
            </a:extLst>
          </p:cNvPr>
          <p:cNvSpPr/>
          <p:nvPr/>
        </p:nvSpPr>
        <p:spPr>
          <a:xfrm>
            <a:off x="3516158" y="3591655"/>
            <a:ext cx="189919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596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ТОС в Новгородской области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60D62-A7C1-44D5-B1D1-64B9FD955964}"/>
              </a:ext>
            </a:extLst>
          </p:cNvPr>
          <p:cNvSpPr txBox="1"/>
          <p:nvPr/>
        </p:nvSpPr>
        <p:spPr>
          <a:xfrm>
            <a:off x="5965482" y="3590273"/>
            <a:ext cx="22033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7800" algn="ctr"/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11 682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проекта «Будь в спорте»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2EED64-5577-4ADE-95E1-469007F9F05E}"/>
              </a:ext>
            </a:extLst>
          </p:cNvPr>
          <p:cNvSpPr/>
          <p:nvPr/>
        </p:nvSpPr>
        <p:spPr>
          <a:xfrm>
            <a:off x="869872" y="3590273"/>
            <a:ext cx="226194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выпущено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50 000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социальных дисконтных карт «Забота»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6020975-800E-4569-8DAE-2E59B312DA87}"/>
              </a:ext>
            </a:extLst>
          </p:cNvPr>
          <p:cNvSpPr/>
          <p:nvPr/>
        </p:nvSpPr>
        <p:spPr>
          <a:xfrm>
            <a:off x="8575423" y="3590273"/>
            <a:ext cx="323342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подключено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100%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учреждений начального и среднего образования Новгородской области к РЦИС БКУ</a:t>
            </a:r>
          </a:p>
        </p:txBody>
      </p:sp>
      <p:pic>
        <p:nvPicPr>
          <p:cNvPr id="2050" name="Picture 2" descr="Более 230 партнеров появилось по социальной карте «Забота»">
            <a:extLst>
              <a:ext uri="{FF2B5EF4-FFF2-40B4-BE49-F238E27FC236}">
                <a16:creationId xmlns:a16="http://schemas.microsoft.com/office/drawing/2014/main" id="{A1E92C1E-4A12-4662-9031-F8905B613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573" r="5811" b="412"/>
          <a:stretch/>
        </p:blipFill>
        <p:spPr bwMode="auto">
          <a:xfrm>
            <a:off x="1053608" y="1913219"/>
            <a:ext cx="1711387" cy="16681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3E5A5B7-EEA0-4D14-9B83-F8570CBED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0520" r="46745" b="13537"/>
          <a:stretch/>
        </p:blipFill>
        <p:spPr bwMode="auto">
          <a:xfrm>
            <a:off x="6259467" y="1909459"/>
            <a:ext cx="1711388" cy="16681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3">
            <a:extLst>
              <a:ext uri="{FF2B5EF4-FFF2-40B4-BE49-F238E27FC236}">
                <a16:creationId xmlns:a16="http://schemas.microsoft.com/office/drawing/2014/main" id="{98663753-A2BE-4132-984F-6C03B5926AA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7638" r="18396" b="9130"/>
          <a:stretch/>
        </p:blipFill>
        <p:spPr>
          <a:xfrm>
            <a:off x="3610059" y="1909857"/>
            <a:ext cx="1711387" cy="1668109"/>
          </a:xfrm>
          <a:prstGeom prst="ellipse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A130422-2105-416E-A132-76959E53AD36}"/>
              </a:ext>
            </a:extLst>
          </p:cNvPr>
          <p:cNvCxnSpPr>
            <a:cxnSpLocks/>
          </p:cNvCxnSpPr>
          <p:nvPr/>
        </p:nvCxnSpPr>
        <p:spPr>
          <a:xfrm>
            <a:off x="2815818" y="2868434"/>
            <a:ext cx="700340" cy="0"/>
          </a:xfrm>
          <a:prstGeom prst="line">
            <a:avLst/>
          </a:prstGeom>
          <a:ln>
            <a:solidFill>
              <a:srgbClr val="F348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D267803-03BF-46D1-AABF-50B5126A072E}"/>
              </a:ext>
            </a:extLst>
          </p:cNvPr>
          <p:cNvCxnSpPr>
            <a:cxnSpLocks/>
          </p:cNvCxnSpPr>
          <p:nvPr/>
        </p:nvCxnSpPr>
        <p:spPr>
          <a:xfrm>
            <a:off x="5415349" y="2868434"/>
            <a:ext cx="700340" cy="0"/>
          </a:xfrm>
          <a:prstGeom prst="line">
            <a:avLst/>
          </a:prstGeom>
          <a:ln>
            <a:solidFill>
              <a:srgbClr val="F348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10F0443-EAA1-4824-BE36-62A05874BF24}"/>
              </a:ext>
            </a:extLst>
          </p:cNvPr>
          <p:cNvCxnSpPr>
            <a:cxnSpLocks/>
          </p:cNvCxnSpPr>
          <p:nvPr/>
        </p:nvCxnSpPr>
        <p:spPr>
          <a:xfrm>
            <a:off x="8359989" y="2811521"/>
            <a:ext cx="700340" cy="0"/>
          </a:xfrm>
          <a:prstGeom prst="line">
            <a:avLst/>
          </a:prstGeom>
          <a:ln>
            <a:solidFill>
              <a:srgbClr val="F348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кие бухгалтерские программы используются в бухучете РК">
            <a:extLst>
              <a:ext uri="{FF2B5EF4-FFF2-40B4-BE49-F238E27FC236}">
                <a16:creationId xmlns:a16="http://schemas.microsoft.com/office/drawing/2014/main" id="{990F3875-F25B-4782-9E65-AD2E6BCB7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t="117" r="17256" b="1702"/>
          <a:stretch/>
        </p:blipFill>
        <p:spPr bwMode="auto">
          <a:xfrm>
            <a:off x="9336439" y="1909458"/>
            <a:ext cx="1711387" cy="16681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240027-5056-4C2F-911D-F037803B398B}"/>
              </a:ext>
            </a:extLst>
          </p:cNvPr>
          <p:cNvSpPr txBox="1"/>
          <p:nvPr/>
        </p:nvSpPr>
        <p:spPr>
          <a:xfrm>
            <a:off x="720834" y="4666083"/>
            <a:ext cx="209784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6000" dirty="0">
              <a:solidFill>
                <a:srgbClr val="F3484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A204CAC-F2DD-4ED3-911E-7A16963A61FD}"/>
              </a:ext>
            </a:extLst>
          </p:cNvPr>
          <p:cNvSpPr/>
          <p:nvPr/>
        </p:nvSpPr>
        <p:spPr>
          <a:xfrm>
            <a:off x="2331372" y="5599500"/>
            <a:ext cx="2483759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Поиск</a:t>
            </a:r>
            <a:r>
              <a:rPr lang="ru-RU" sz="1600" b="1" dirty="0">
                <a:cs typeface="Arial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работы и трудоустройство –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5 000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5C39B93E-2148-45DD-8A95-E3BFC69BA462}"/>
              </a:ext>
            </a:extLst>
          </p:cNvPr>
          <p:cNvSpPr/>
          <p:nvPr/>
        </p:nvSpPr>
        <p:spPr>
          <a:xfrm rot="10800000">
            <a:off x="6337482" y="5444128"/>
            <a:ext cx="178836" cy="155372"/>
          </a:xfrm>
          <a:prstGeom prst="triangl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5051F42-4032-4E55-BD65-CCDE9CA647BF}"/>
              </a:ext>
            </a:extLst>
          </p:cNvPr>
          <p:cNvSpPr/>
          <p:nvPr/>
        </p:nvSpPr>
        <p:spPr>
          <a:xfrm>
            <a:off x="5240083" y="5599500"/>
            <a:ext cx="248138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набережных  Великого Новгорода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8CF6949-D35C-4A85-9F11-20F65CDEA11D}"/>
              </a:ext>
            </a:extLst>
          </p:cNvPr>
          <p:cNvSpPr/>
          <p:nvPr/>
        </p:nvSpPr>
        <p:spPr>
          <a:xfrm>
            <a:off x="8038669" y="5599731"/>
            <a:ext cx="4049261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Протяженность отремонтированных дорог общего пользования местного значения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100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CB298256-D987-4F49-95AF-8A39A705181F}"/>
              </a:ext>
            </a:extLst>
          </p:cNvPr>
          <p:cNvSpPr/>
          <p:nvPr/>
        </p:nvSpPr>
        <p:spPr>
          <a:xfrm rot="10800000">
            <a:off x="3360060" y="5444128"/>
            <a:ext cx="178836" cy="155372"/>
          </a:xfrm>
          <a:prstGeom prst="triangl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5DA893A1-4489-4288-9849-9260D718028F}"/>
              </a:ext>
            </a:extLst>
          </p:cNvPr>
          <p:cNvSpPr/>
          <p:nvPr/>
        </p:nvSpPr>
        <p:spPr>
          <a:xfrm rot="10800000">
            <a:off x="9973881" y="5444128"/>
            <a:ext cx="178836" cy="155372"/>
          </a:xfrm>
          <a:prstGeom prst="triangl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44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CFCA3D-0F09-4439-A25F-12BDC66C1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78" y="375518"/>
            <a:ext cx="711200" cy="8239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0481636-138E-4A92-A142-E6DE18329108}"/>
              </a:ext>
            </a:extLst>
          </p:cNvPr>
          <p:cNvSpPr txBox="1">
            <a:spLocks/>
          </p:cNvSpPr>
          <p:nvPr/>
        </p:nvSpPr>
        <p:spPr>
          <a:xfrm>
            <a:off x="6845751" y="737729"/>
            <a:ext cx="4639128" cy="267137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17763E6-BCC2-4CD1-AA78-18A6127F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65" y="375518"/>
            <a:ext cx="1295400" cy="9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343" tIns="51169" rIns="102343" bIns="5116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1953"/>
            <a:r>
              <a:rPr lang="ru-RU" altLang="ru-RU" sz="5600" dirty="0">
                <a:solidFill>
                  <a:srgbClr val="E7E6E6">
                    <a:lumMod val="75000"/>
                  </a:srgbClr>
                </a:solidFill>
              </a:rPr>
              <a:t>0</a:t>
            </a:r>
            <a:r>
              <a:rPr lang="ru-RU" altLang="ru-RU" sz="5600" dirty="0">
                <a:solidFill>
                  <a:srgbClr val="F34840"/>
                </a:solidFill>
              </a:rPr>
              <a:t>7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F6C82F-19F3-4D20-9A56-D07A3755FEC8}"/>
              </a:ext>
            </a:extLst>
          </p:cNvPr>
          <p:cNvSpPr/>
          <p:nvPr/>
        </p:nvSpPr>
        <p:spPr>
          <a:xfrm>
            <a:off x="1638963" y="735250"/>
            <a:ext cx="3471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кластерных проектов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CDCFB-392A-4081-9DFE-12F4E3214976}"/>
              </a:ext>
            </a:extLst>
          </p:cNvPr>
          <p:cNvSpPr txBox="1"/>
          <p:nvPr/>
        </p:nvSpPr>
        <p:spPr>
          <a:xfrm>
            <a:off x="1181586" y="3910622"/>
            <a:ext cx="30402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«Боровичский» кластер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9CD01A-BCCB-4F31-9270-EAC33E453912}"/>
              </a:ext>
            </a:extLst>
          </p:cNvPr>
          <p:cNvSpPr txBox="1"/>
          <p:nvPr/>
        </p:nvSpPr>
        <p:spPr>
          <a:xfrm>
            <a:off x="1173197" y="4601486"/>
            <a:ext cx="3048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«Валдайский» кластер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0DC6593-F06C-4ABA-A212-6A5B9C1B6AC2}"/>
              </a:ext>
            </a:extLst>
          </p:cNvPr>
          <p:cNvSpPr/>
          <p:nvPr/>
        </p:nvSpPr>
        <p:spPr>
          <a:xfrm>
            <a:off x="877228" y="5303954"/>
            <a:ext cx="306734" cy="338554"/>
          </a:xfrm>
          <a:prstGeom prst="ellips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AACC2-9E0C-47DD-B620-918802AA20EC}"/>
              </a:ext>
            </a:extLst>
          </p:cNvPr>
          <p:cNvSpPr txBox="1"/>
          <p:nvPr/>
        </p:nvSpPr>
        <p:spPr>
          <a:xfrm>
            <a:off x="1181586" y="5292350"/>
            <a:ext cx="30402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«Старорусский» кластер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81CD7B-01ED-44D8-A590-EE7B7830442F}"/>
              </a:ext>
            </a:extLst>
          </p:cNvPr>
          <p:cNvSpPr txBox="1"/>
          <p:nvPr/>
        </p:nvSpPr>
        <p:spPr>
          <a:xfrm>
            <a:off x="1181586" y="5876106"/>
            <a:ext cx="3048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«Новгородский» кластер</a:t>
            </a: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3A45105-1EA9-42F9-B037-D7C0F6E9B87F}"/>
              </a:ext>
            </a:extLst>
          </p:cNvPr>
          <p:cNvSpPr/>
          <p:nvPr/>
        </p:nvSpPr>
        <p:spPr>
          <a:xfrm>
            <a:off x="729842" y="1551963"/>
            <a:ext cx="2550253" cy="1564271"/>
          </a:xfrm>
          <a:prstGeom prst="roundRect">
            <a:avLst/>
          </a:prstGeom>
          <a:noFill/>
          <a:ln w="952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9B224A1-3F9A-4F8C-AC87-1A9CD2E88C48}"/>
              </a:ext>
            </a:extLst>
          </p:cNvPr>
          <p:cNvSpPr/>
          <p:nvPr/>
        </p:nvSpPr>
        <p:spPr>
          <a:xfrm>
            <a:off x="3386745" y="1546631"/>
            <a:ext cx="2550253" cy="1569603"/>
          </a:xfrm>
          <a:prstGeom prst="roundRect">
            <a:avLst/>
          </a:prstGeom>
          <a:noFill/>
          <a:ln w="952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id="{43505434-F3F9-4C91-A2A4-9FD7683C019B}"/>
              </a:ext>
            </a:extLst>
          </p:cNvPr>
          <p:cNvSpPr/>
          <p:nvPr/>
        </p:nvSpPr>
        <p:spPr>
          <a:xfrm>
            <a:off x="384032" y="1744037"/>
            <a:ext cx="958206" cy="237338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18360D7-368A-4AAE-9F9C-D5BFB9DE8FC4}"/>
              </a:ext>
            </a:extLst>
          </p:cNvPr>
          <p:cNvSpPr/>
          <p:nvPr/>
        </p:nvSpPr>
        <p:spPr>
          <a:xfrm>
            <a:off x="346287" y="1707784"/>
            <a:ext cx="1033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id="{A83735A0-643B-4644-9015-81A67563CB26}"/>
              </a:ext>
            </a:extLst>
          </p:cNvPr>
          <p:cNvSpPr/>
          <p:nvPr/>
        </p:nvSpPr>
        <p:spPr>
          <a:xfrm>
            <a:off x="5494650" y="1743003"/>
            <a:ext cx="958206" cy="237338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A19BF55-CFE2-4104-A277-1A9E0267DBFB}"/>
              </a:ext>
            </a:extLst>
          </p:cNvPr>
          <p:cNvSpPr/>
          <p:nvPr/>
        </p:nvSpPr>
        <p:spPr>
          <a:xfrm>
            <a:off x="5494651" y="1722655"/>
            <a:ext cx="958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C70EC7-D9A8-4C13-948E-6DCDF86DD2B2}"/>
              </a:ext>
            </a:extLst>
          </p:cNvPr>
          <p:cNvSpPr txBox="1"/>
          <p:nvPr/>
        </p:nvSpPr>
        <p:spPr>
          <a:xfrm>
            <a:off x="729842" y="2425611"/>
            <a:ext cx="2550253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кластерных </a:t>
            </a:r>
          </a:p>
          <a:p>
            <a:pPr marL="12700" algn="ctr">
              <a:spcBef>
                <a:spcPts val="105"/>
              </a:spcBef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проектов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6432EE-2873-420F-8D7A-9A2C3EE6E306}"/>
              </a:ext>
            </a:extLst>
          </p:cNvPr>
          <p:cNvSpPr txBox="1"/>
          <p:nvPr/>
        </p:nvSpPr>
        <p:spPr>
          <a:xfrm>
            <a:off x="1500820" y="1728501"/>
            <a:ext cx="1016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4000" b="1" dirty="0">
                <a:solidFill>
                  <a:srgbClr val="C00000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1881B3-CEE9-41C7-A2B5-5562401C692F}"/>
              </a:ext>
            </a:extLst>
          </p:cNvPr>
          <p:cNvSpPr txBox="1"/>
          <p:nvPr/>
        </p:nvSpPr>
        <p:spPr>
          <a:xfrm>
            <a:off x="3982213" y="1734804"/>
            <a:ext cx="1098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algn="ctr">
              <a:spcBef>
                <a:spcPts val="105"/>
              </a:spcBef>
              <a:defRPr sz="4000" b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198CAB-6ECF-4E9A-A39C-3BE6647FFC88}"/>
              </a:ext>
            </a:extLst>
          </p:cNvPr>
          <p:cNvSpPr txBox="1"/>
          <p:nvPr/>
        </p:nvSpPr>
        <p:spPr>
          <a:xfrm>
            <a:off x="3561556" y="2434331"/>
            <a:ext cx="2119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кластерных проектов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FA436A1-FE3C-4B69-8EA7-69503B1CD408}"/>
              </a:ext>
            </a:extLst>
          </p:cNvPr>
          <p:cNvSpPr/>
          <p:nvPr/>
        </p:nvSpPr>
        <p:spPr>
          <a:xfrm>
            <a:off x="5006534" y="3330672"/>
            <a:ext cx="958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DFE17E1-CCCC-4CA1-81BD-BC691F6F23DC}"/>
              </a:ext>
            </a:extLst>
          </p:cNvPr>
          <p:cNvSpPr/>
          <p:nvPr/>
        </p:nvSpPr>
        <p:spPr>
          <a:xfrm>
            <a:off x="4048328" y="3330672"/>
            <a:ext cx="958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0" name="Таблица 40">
            <a:extLst>
              <a:ext uri="{FF2B5EF4-FFF2-40B4-BE49-F238E27FC236}">
                <a16:creationId xmlns:a16="http://schemas.microsoft.com/office/drawing/2014/main" id="{F0B9D615-A786-4B2E-AF70-328CB09C1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881"/>
              </p:ext>
            </p:extLst>
          </p:nvPr>
        </p:nvGraphicFramePr>
        <p:xfrm>
          <a:off x="4329467" y="3918914"/>
          <a:ext cx="1561792" cy="2661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7">
                  <a:extLst>
                    <a:ext uri="{9D8B030D-6E8A-4147-A177-3AD203B41FA5}">
                      <a16:colId xmlns:a16="http://schemas.microsoft.com/office/drawing/2014/main" val="716685608"/>
                    </a:ext>
                  </a:extLst>
                </a:gridCol>
                <a:gridCol w="844235">
                  <a:extLst>
                    <a:ext uri="{9D8B030D-6E8A-4147-A177-3AD203B41FA5}">
                      <a16:colId xmlns:a16="http://schemas.microsoft.com/office/drawing/2014/main" val="2067731139"/>
                    </a:ext>
                  </a:extLst>
                </a:gridCol>
              </a:tblGrid>
              <a:tr h="650166"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61472"/>
                  </a:ext>
                </a:extLst>
              </a:tr>
              <a:tr h="710924"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ru-RU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66037"/>
                  </a:ext>
                </a:extLst>
              </a:tr>
              <a:tr h="650166"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593181"/>
                  </a:ext>
                </a:extLst>
              </a:tr>
              <a:tr h="650166"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42917"/>
                  </a:ext>
                </a:extLst>
              </a:tr>
            </a:tbl>
          </a:graphicData>
        </a:graphic>
      </p:graphicFrame>
      <p:pic>
        <p:nvPicPr>
          <p:cNvPr id="73" name="Picture 2" descr="формы, Google, данные, документ, файл значок">
            <a:extLst>
              <a:ext uri="{FF2B5EF4-FFF2-40B4-BE49-F238E27FC236}">
                <a16:creationId xmlns:a16="http://schemas.microsoft.com/office/drawing/2014/main" id="{26CC8511-88B2-45B3-B453-9A6F8932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2" y="5164350"/>
            <a:ext cx="600921" cy="6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4DDF239-1E83-4240-9ED1-D30F5F69D506}"/>
              </a:ext>
            </a:extLst>
          </p:cNvPr>
          <p:cNvSpPr/>
          <p:nvPr/>
        </p:nvSpPr>
        <p:spPr>
          <a:xfrm>
            <a:off x="6712535" y="1814108"/>
            <a:ext cx="2432946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творческих проектов в сфере экологии, разработанные и реализуемые участниками экологических отрядов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68AF674-3D07-41DE-8002-CF79A1A20754}"/>
              </a:ext>
            </a:extLst>
          </p:cNvPr>
          <p:cNvSpPr/>
          <p:nvPr/>
        </p:nvSpPr>
        <p:spPr>
          <a:xfrm>
            <a:off x="9254309" y="1814107"/>
            <a:ext cx="248914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Трудоустроено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человек в организации по заготовке, переработке и производству экологически чистой продукции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830C18-C69B-4071-9207-762EF304F1AF}"/>
              </a:ext>
            </a:extLst>
          </p:cNvPr>
          <p:cNvSpPr txBox="1"/>
          <p:nvPr/>
        </p:nvSpPr>
        <p:spPr>
          <a:xfrm>
            <a:off x="6712535" y="3280366"/>
            <a:ext cx="5071404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Зачислены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обучающихся по специальности «Лабораторная диагностика» в филиале Боровичского медицинского колледжа в г. Старая Русса  </a:t>
            </a:r>
            <a:br>
              <a:rPr lang="ru-RU" sz="1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ru-RU" sz="1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(целевые программы от АО «Северо-Западный Центр доказательной медицины»)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интерфейс, галочка, Регистрация, успех, читать значок">
            <a:extLst>
              <a:ext uri="{FF2B5EF4-FFF2-40B4-BE49-F238E27FC236}">
                <a16:creationId xmlns:a16="http://schemas.microsoft.com/office/drawing/2014/main" id="{44C92A82-8F34-43E8-8701-E90760CB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415" y="3001819"/>
            <a:ext cx="343131" cy="3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интерфейс, галочка, Регистрация, успех, читать значок">
            <a:extLst>
              <a:ext uri="{FF2B5EF4-FFF2-40B4-BE49-F238E27FC236}">
                <a16:creationId xmlns:a16="http://schemas.microsoft.com/office/drawing/2014/main" id="{9BD4278A-7933-4175-B070-62F8C9DB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03" y="1585993"/>
            <a:ext cx="343131" cy="3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интерфейс, галочка, Регистрация, успех, читать значок">
            <a:extLst>
              <a:ext uri="{FF2B5EF4-FFF2-40B4-BE49-F238E27FC236}">
                <a16:creationId xmlns:a16="http://schemas.microsoft.com/office/drawing/2014/main" id="{A8D9D66A-BBFB-4802-BF24-E2D0E34A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17" y="1585993"/>
            <a:ext cx="343131" cy="3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ED6C50C-818C-4DCB-874A-999C1A28787C}"/>
              </a:ext>
            </a:extLst>
          </p:cNvPr>
          <p:cNvSpPr/>
          <p:nvPr/>
        </p:nvSpPr>
        <p:spPr>
          <a:xfrm rot="5400000">
            <a:off x="6545431" y="4933161"/>
            <a:ext cx="178836" cy="155372"/>
          </a:xfrm>
          <a:prstGeom prst="triangl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D82EFE44-B2D5-434E-A864-9492F7BF5B55}"/>
              </a:ext>
            </a:extLst>
          </p:cNvPr>
          <p:cNvSpPr/>
          <p:nvPr/>
        </p:nvSpPr>
        <p:spPr>
          <a:xfrm>
            <a:off x="877228" y="5904875"/>
            <a:ext cx="306734" cy="338554"/>
          </a:xfrm>
          <a:prstGeom prst="ellips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Picture 2" descr="формы, Google, данные, документ, файл значок">
            <a:extLst>
              <a:ext uri="{FF2B5EF4-FFF2-40B4-BE49-F238E27FC236}">
                <a16:creationId xmlns:a16="http://schemas.microsoft.com/office/drawing/2014/main" id="{565960F2-24AC-40DC-91DA-E59731CB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2" y="5765271"/>
            <a:ext cx="600921" cy="6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>
            <a:extLst>
              <a:ext uri="{FF2B5EF4-FFF2-40B4-BE49-F238E27FC236}">
                <a16:creationId xmlns:a16="http://schemas.microsoft.com/office/drawing/2014/main" id="{90AEEE61-A69F-438F-9810-6B56C23E1C87}"/>
              </a:ext>
            </a:extLst>
          </p:cNvPr>
          <p:cNvSpPr/>
          <p:nvPr/>
        </p:nvSpPr>
        <p:spPr>
          <a:xfrm>
            <a:off x="877679" y="4633231"/>
            <a:ext cx="306734" cy="338554"/>
          </a:xfrm>
          <a:prstGeom prst="ellips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Picture 2" descr="формы, Google, данные, документ, файл значок">
            <a:extLst>
              <a:ext uri="{FF2B5EF4-FFF2-40B4-BE49-F238E27FC236}">
                <a16:creationId xmlns:a16="http://schemas.microsoft.com/office/drawing/2014/main" id="{E1F22BB0-9F37-4ED9-A80C-3F120108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53" y="4493627"/>
            <a:ext cx="600921" cy="6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DEE3307E-8A72-48C1-B377-F112053F5015}"/>
              </a:ext>
            </a:extLst>
          </p:cNvPr>
          <p:cNvSpPr/>
          <p:nvPr/>
        </p:nvSpPr>
        <p:spPr>
          <a:xfrm>
            <a:off x="877228" y="3962508"/>
            <a:ext cx="306734" cy="338554"/>
          </a:xfrm>
          <a:prstGeom prst="ellips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2" name="Picture 2" descr="формы, Google, данные, документ, файл значок">
            <a:extLst>
              <a:ext uri="{FF2B5EF4-FFF2-40B4-BE49-F238E27FC236}">
                <a16:creationId xmlns:a16="http://schemas.microsoft.com/office/drawing/2014/main" id="{F1323405-F176-4BFA-A0DF-85BA5C5F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2" y="3822904"/>
            <a:ext cx="600921" cy="6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A6229F3-5D97-47BA-A65D-1524AF61C019}"/>
              </a:ext>
            </a:extLst>
          </p:cNvPr>
          <p:cNvSpPr txBox="1"/>
          <p:nvPr/>
        </p:nvSpPr>
        <p:spPr>
          <a:xfrm>
            <a:off x="6765919" y="4818616"/>
            <a:ext cx="5071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Будет создано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15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межрайонных туристических маршрутов внутри Боровичского кластера</a:t>
            </a:r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id="{31011603-C1F9-4478-A499-417BF403D79B}"/>
              </a:ext>
            </a:extLst>
          </p:cNvPr>
          <p:cNvSpPr/>
          <p:nvPr/>
        </p:nvSpPr>
        <p:spPr>
          <a:xfrm rot="5400000">
            <a:off x="6545431" y="5641801"/>
            <a:ext cx="178836" cy="155372"/>
          </a:xfrm>
          <a:prstGeom prst="triangl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0AD1B3-65C6-4D41-81B8-B87321605A9E}"/>
              </a:ext>
            </a:extLst>
          </p:cNvPr>
          <p:cNvSpPr txBox="1"/>
          <p:nvPr/>
        </p:nvSpPr>
        <p:spPr>
          <a:xfrm>
            <a:off x="6774309" y="5522175"/>
            <a:ext cx="5071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691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молодой человек поступит на военную службу из числа поставленных на воинский учет</a:t>
            </a:r>
            <a:endParaRPr lang="ru-RU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0206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35152</TotalTime>
  <Words>529</Words>
  <Application>Microsoft Office PowerPoint</Application>
  <PresentationFormat>Широкоэкранный</PresentationFormat>
  <Paragraphs>131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Comic Sans MS</vt:lpstr>
      <vt:lpstr>PT Sans</vt:lpstr>
      <vt:lpstr>Times New Roman</vt:lpstr>
      <vt:lpstr>Специальное оформление</vt:lpstr>
      <vt:lpstr>Правительство НО</vt:lpstr>
      <vt:lpstr>1_Правительство 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Бородулина Кристина Олеговна</cp:lastModifiedBy>
  <cp:revision>765</cp:revision>
  <cp:lastPrinted>2021-02-06T04:45:08Z</cp:lastPrinted>
  <dcterms:created xsi:type="dcterms:W3CDTF">2018-12-10T13:13:56Z</dcterms:created>
  <dcterms:modified xsi:type="dcterms:W3CDTF">2021-03-11T14:20:42Z</dcterms:modified>
</cp:coreProperties>
</file>