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12C22-5EE1-4E4F-AD2E-2A14FF6F2970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E853E-8D16-4568-B88A-674987875C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09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DE-192E-4650-82E3-D5A254312116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B83-3C41-46D9-91F0-0690393B4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43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DE-192E-4650-82E3-D5A254312116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B83-3C41-46D9-91F0-0690393B4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258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DE-192E-4650-82E3-D5A254312116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B83-3C41-46D9-91F0-0690393B4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131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пр копия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200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8" descr="пр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24638"/>
            <a:ext cx="12192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569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DE-192E-4650-82E3-D5A254312116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B83-3C41-46D9-91F0-0690393B4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85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DE-192E-4650-82E3-D5A254312116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B83-3C41-46D9-91F0-0690393B4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24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DE-192E-4650-82E3-D5A254312116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B83-3C41-46D9-91F0-0690393B4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88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DE-192E-4650-82E3-D5A254312116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B83-3C41-46D9-91F0-0690393B4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47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DE-192E-4650-82E3-D5A254312116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B83-3C41-46D9-91F0-0690393B4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543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DE-192E-4650-82E3-D5A254312116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B83-3C41-46D9-91F0-0690393B4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25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DE-192E-4650-82E3-D5A254312116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B83-3C41-46D9-91F0-0690393B4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51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DE-192E-4650-82E3-D5A254312116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B83-3C41-46D9-91F0-0690393B4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73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D15DE-192E-4650-82E3-D5A254312116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10B83-3C41-46D9-91F0-0690393B4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49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079"/>
          <p:cNvSpPr>
            <a:spLocks noChangeArrowheads="1"/>
          </p:cNvSpPr>
          <p:nvPr/>
        </p:nvSpPr>
        <p:spPr bwMode="auto">
          <a:xfrm>
            <a:off x="1631950" y="3429000"/>
            <a:ext cx="8928100" cy="222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600" b="1" dirty="0">
              <a:solidFill>
                <a:srgbClr val="333399"/>
              </a:solidFill>
              <a:ea typeface="MS PGothic" pitchFamily="34" charset="-128"/>
            </a:endParaRPr>
          </a:p>
          <a:p>
            <a:pPr algn="r"/>
            <a:endParaRPr lang="ru-RU" sz="4800" dirty="0">
              <a:solidFill>
                <a:schemeClr val="accent2"/>
              </a:solidFill>
              <a:ea typeface="MS PGothic" pitchFamily="34" charset="-128"/>
            </a:endParaRPr>
          </a:p>
          <a:p>
            <a:pPr algn="r" eaLnBrk="1" hangingPunct="1"/>
            <a:endParaRPr lang="ru-RU" altLang="ru-RU" sz="4800" b="1" dirty="0">
              <a:solidFill>
                <a:srgbClr val="008080"/>
              </a:solidFill>
              <a:ea typeface="MS PGothic" pitchFamily="34" charset="-128"/>
            </a:endParaRPr>
          </a:p>
        </p:txBody>
      </p:sp>
      <p:sp>
        <p:nvSpPr>
          <p:cNvPr id="3075" name="Rectangle 26"/>
          <p:cNvSpPr>
            <a:spLocks noChangeArrowheads="1"/>
          </p:cNvSpPr>
          <p:nvPr/>
        </p:nvSpPr>
        <p:spPr bwMode="auto">
          <a:xfrm>
            <a:off x="1381991" y="1989139"/>
            <a:ext cx="9286011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800" b="1" dirty="0">
                <a:solidFill>
                  <a:srgbClr val="008080"/>
                </a:solidFill>
                <a:ea typeface="MS PGothic" pitchFamily="34" charset="-128"/>
              </a:rPr>
              <a:t>ФЕДЕРАЛЬНАЯ АНТИМОНОПОЛЬНАЯ СЛУЖБА</a:t>
            </a:r>
            <a:endParaRPr lang="en-US" altLang="ru-RU" sz="2800" b="1" dirty="0">
              <a:solidFill>
                <a:srgbClr val="008080"/>
              </a:solidFill>
              <a:ea typeface="MS PGothic" pitchFamily="34" charset="-128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31951" y="3105835"/>
            <a:ext cx="9036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нарушений антимонопольного законодательства органами власти. 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44636" y="4125191"/>
            <a:ext cx="777153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ФАС России.</a:t>
            </a:r>
          </a:p>
          <a:p>
            <a:endParaRPr lang="ru-RU" sz="3600" dirty="0" smtClean="0">
              <a:solidFill>
                <a:srgbClr val="FF0000"/>
              </a:solidFill>
            </a:endParaRPr>
          </a:p>
          <a:p>
            <a:pPr algn="r"/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Алешин К. Н.</a:t>
            </a:r>
          </a:p>
          <a:p>
            <a:pPr algn="r"/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Москва, 2019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54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6718" y="207819"/>
            <a:ext cx="8832273" cy="1351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3200" b="1" dirty="0" smtClean="0">
                <a:solidFill>
                  <a:schemeClr val="bg1"/>
                </a:solidFill>
                <a:ea typeface="MS PGothic" panose="020B0600070205080204" pitchFamily="34" charset="-128"/>
              </a:rPr>
              <a:t>Соотношение норм антимонопольного, административного и уголовного законодательства</a:t>
            </a:r>
            <a:endParaRPr lang="ru-RU" sz="3200" b="1" dirty="0">
              <a:solidFill>
                <a:schemeClr val="bg1"/>
              </a:solidFill>
              <a:ea typeface="MS PGothic" panose="020B0600070205080204" pitchFamily="34" charset="-12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7818" y="2504209"/>
            <a:ext cx="1173133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088" algn="just">
              <a:spcAft>
                <a:spcPts val="600"/>
              </a:spcAft>
              <a:defRPr/>
            </a:pPr>
            <a:r>
              <a:rPr lang="ru-RU" b="1" dirty="0">
                <a:solidFill>
                  <a:srgbClr val="0070C0"/>
                </a:solidFill>
                <a:latin typeface="Arial" charset="0"/>
              </a:rPr>
              <a:t>Минздрав Республики Саха (Якутия), ГБУ Республики Саха (Якутия) «Республиканская больница № 2 – Центр экстренной медицинской помощи», ООО «Сименс», </a:t>
            </a:r>
            <a:r>
              <a:rPr lang="en-US" b="1" dirty="0" err="1">
                <a:solidFill>
                  <a:srgbClr val="0070C0"/>
                </a:solidFill>
                <a:latin typeface="Arial" charset="0"/>
              </a:rPr>
              <a:t>Diatech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 S</a:t>
            </a:r>
            <a:r>
              <a:rPr lang="ru-RU" b="1" dirty="0">
                <a:solidFill>
                  <a:srgbClr val="0070C0"/>
                </a:solidFill>
                <a:latin typeface="Arial" charset="0"/>
              </a:rPr>
              <a:t>.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 A</a:t>
            </a:r>
            <a:r>
              <a:rPr lang="ru-RU" b="1" dirty="0">
                <a:solidFill>
                  <a:srgbClr val="0070C0"/>
                </a:solidFill>
                <a:latin typeface="Arial" charset="0"/>
              </a:rPr>
              <a:t>. (Швейцария), ЗАО «</a:t>
            </a:r>
            <a:r>
              <a:rPr lang="ru-RU" b="1" dirty="0" err="1">
                <a:solidFill>
                  <a:srgbClr val="0070C0"/>
                </a:solidFill>
                <a:latin typeface="Arial" charset="0"/>
              </a:rPr>
              <a:t>Диатех</a:t>
            </a:r>
            <a:r>
              <a:rPr lang="ru-RU" b="1" dirty="0">
                <a:solidFill>
                  <a:srgbClr val="0070C0"/>
                </a:solidFill>
                <a:latin typeface="Arial" charset="0"/>
              </a:rPr>
              <a:t> АГ», ООО «РОСТ МЕД» заключили и исполнили соглашение, которое привело к устранению конкуренции на торгах по закупке медицинской техники. </a:t>
            </a:r>
          </a:p>
          <a:p>
            <a:pPr indent="446088" algn="just">
              <a:spcAft>
                <a:spcPts val="600"/>
              </a:spcAft>
              <a:defRPr/>
            </a:pPr>
            <a:r>
              <a:rPr lang="ru-RU" b="1" dirty="0">
                <a:solidFill>
                  <a:srgbClr val="0070C0"/>
                </a:solidFill>
                <a:latin typeface="Arial" charset="0"/>
              </a:rPr>
              <a:t>В результате действий участников соглашения, медицинское оборудование стоимостью 102,99 млн рублей было поставлено по цене 378,05 млн рублей. </a:t>
            </a:r>
          </a:p>
          <a:p>
            <a:pPr indent="446088" algn="just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lang="ru-RU" b="1" dirty="0">
                <a:solidFill>
                  <a:srgbClr val="0070C0"/>
                </a:solidFill>
                <a:cs typeface="Arial" panose="020B0604020202020204" pitchFamily="34" charset="0"/>
              </a:rPr>
              <a:t>Поводом для антимонопольного расследования явились д</a:t>
            </a:r>
            <a:r>
              <a:rPr lang="ru-RU" b="1" dirty="0">
                <a:solidFill>
                  <a:srgbClr val="0070C0"/>
                </a:solidFill>
                <a:latin typeface="Arial" charset="0"/>
              </a:rPr>
              <a:t>окументы и информация полученные из СУ Следственного комитета РФ по РС (Я).</a:t>
            </a:r>
          </a:p>
          <a:p>
            <a:pPr indent="446088" algn="just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lang="ru-RU" b="1" dirty="0">
                <a:solidFill>
                  <a:srgbClr val="0070C0"/>
                </a:solidFill>
                <a:latin typeface="Arial" charset="0"/>
              </a:rPr>
              <a:t>Следственное управление Следственного комитета Российской Федерации по Республике Саха (Якутия) возбудило уголовное дело по обвинению бывшего Министра здравоохранения РС(Я) в совершении им при производстве закупок медицинского оборудования преступлений, предусмотренных ч.2 ст. 286 и ч.4 ст. 160 УК РФ. </a:t>
            </a:r>
          </a:p>
          <a:p>
            <a:pPr indent="446088" algn="just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lang="ru-RU" b="1" dirty="0">
                <a:solidFill>
                  <a:srgbClr val="0070C0"/>
                </a:solidFill>
                <a:cs typeface="Arial" panose="020B0604020202020204" pitchFamily="34" charset="0"/>
              </a:rPr>
              <a:t>Материалы уголовного дела представлены в ФАС России. После вынесения ФАС России решения о нарушении антимонопольного законодательства, м</a:t>
            </a:r>
            <a:r>
              <a:rPr lang="ru-RU" b="1" dirty="0">
                <a:solidFill>
                  <a:srgbClr val="0070C0"/>
                </a:solidFill>
                <a:latin typeface="Arial" charset="0"/>
                <a:cs typeface="Arial" panose="020B0604020202020204" pitchFamily="34" charset="0"/>
              </a:rPr>
              <a:t>атериалы по делу переданы СУ СК России по РС(Я).</a:t>
            </a:r>
          </a:p>
        </p:txBody>
      </p:sp>
    </p:spTree>
    <p:extLst>
      <p:ext uri="{BB962C8B-B14F-4D97-AF65-F5344CB8AC3E}">
        <p14:creationId xmlns:p14="http://schemas.microsoft.com/office/powerpoint/2010/main" val="1665437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082" y="2507960"/>
            <a:ext cx="1174172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088" algn="just">
              <a:spcAft>
                <a:spcPts val="0"/>
              </a:spcAft>
              <a:buClr>
                <a:srgbClr val="333399"/>
              </a:buClr>
              <a:buSzPct val="100000"/>
              <a:defRPr/>
            </a:pPr>
            <a:r>
              <a:rPr lang="ru-RU" b="1" dirty="0">
                <a:solidFill>
                  <a:srgbClr val="333399"/>
                </a:solidFill>
                <a:ea typeface="MS PGothic" pitchFamily="34" charset="-128"/>
              </a:rPr>
              <a:t>ФАС России возбуждено дело по признакам нарушения ст. 16 Закона о защите конкуренции </a:t>
            </a:r>
            <a:r>
              <a:rPr lang="ru-RU" b="1" dirty="0" err="1">
                <a:solidFill>
                  <a:srgbClr val="333399"/>
                </a:solidFill>
                <a:ea typeface="MS PGothic" pitchFamily="34" charset="-128"/>
              </a:rPr>
              <a:t>Минрегионом</a:t>
            </a:r>
            <a:r>
              <a:rPr lang="ru-RU" b="1" dirty="0">
                <a:solidFill>
                  <a:srgbClr val="333399"/>
                </a:solidFill>
                <a:ea typeface="MS PGothic" pitchFamily="34" charset="-128"/>
              </a:rPr>
              <a:t> России, Госстроем, ФАУ «ФЦЦС», НО «НАСИ»,  «ООО «</a:t>
            </a:r>
            <a:r>
              <a:rPr lang="ru-RU" b="1" dirty="0" err="1">
                <a:solidFill>
                  <a:srgbClr val="333399"/>
                </a:solidFill>
                <a:ea typeface="MS PGothic" pitchFamily="34" charset="-128"/>
              </a:rPr>
              <a:t>Стройинформиздат</a:t>
            </a:r>
            <a:r>
              <a:rPr lang="ru-RU" b="1" dirty="0">
                <a:solidFill>
                  <a:srgbClr val="333399"/>
                </a:solidFill>
                <a:ea typeface="MS PGothic" pitchFamily="34" charset="-128"/>
              </a:rPr>
              <a:t>», ООО «</a:t>
            </a:r>
            <a:r>
              <a:rPr lang="ru-RU" b="1" dirty="0" err="1">
                <a:solidFill>
                  <a:srgbClr val="333399"/>
                </a:solidFill>
                <a:ea typeface="MS PGothic" pitchFamily="34" charset="-128"/>
              </a:rPr>
              <a:t>Госнорматив</a:t>
            </a:r>
            <a:r>
              <a:rPr lang="ru-RU" b="1" dirty="0">
                <a:solidFill>
                  <a:srgbClr val="333399"/>
                </a:solidFill>
                <a:ea typeface="MS PGothic" pitchFamily="34" charset="-128"/>
              </a:rPr>
              <a:t>»  и ООО «</a:t>
            </a:r>
            <a:r>
              <a:rPr lang="ru-RU" b="1" dirty="0" err="1">
                <a:solidFill>
                  <a:srgbClr val="333399"/>
                </a:solidFill>
                <a:ea typeface="MS PGothic" pitchFamily="34" charset="-128"/>
              </a:rPr>
              <a:t>Госстройсмета</a:t>
            </a:r>
            <a:r>
              <a:rPr lang="ru-RU" b="1" dirty="0">
                <a:solidFill>
                  <a:srgbClr val="333399"/>
                </a:solidFill>
                <a:ea typeface="MS PGothic" pitchFamily="34" charset="-128"/>
              </a:rPr>
              <a:t>». Которые заключили соглашение с целью ограничения доступа на товарные рынки:</a:t>
            </a:r>
          </a:p>
          <a:p>
            <a:pPr indent="446088" algn="just">
              <a:spcAft>
                <a:spcPts val="0"/>
              </a:spcAft>
              <a:buClr>
                <a:srgbClr val="333399"/>
              </a:buClr>
              <a:buSzPct val="100000"/>
              <a:buFontTx/>
              <a:buChar char="-"/>
              <a:defRPr/>
            </a:pPr>
            <a:r>
              <a:rPr lang="ru-RU" b="1" dirty="0">
                <a:solidFill>
                  <a:srgbClr val="333399"/>
                </a:solidFill>
                <a:ea typeface="MS PGothic" pitchFamily="34" charset="-128"/>
              </a:rPr>
              <a:t>разработки и реализации компьютерных программ по созданию строительной сметной документации;</a:t>
            </a:r>
          </a:p>
          <a:p>
            <a:pPr indent="446088" algn="just">
              <a:spcAft>
                <a:spcPts val="0"/>
              </a:spcAft>
              <a:buClr>
                <a:srgbClr val="333399"/>
              </a:buClr>
              <a:buSzPct val="100000"/>
              <a:buFontTx/>
              <a:buChar char="-"/>
              <a:defRPr/>
            </a:pPr>
            <a:r>
              <a:rPr lang="ru-RU" b="1" dirty="0">
                <a:solidFill>
                  <a:srgbClr val="333399"/>
                </a:solidFill>
                <a:ea typeface="MS PGothic" pitchFamily="34" charset="-128"/>
              </a:rPr>
              <a:t>разработки и реализации строительной проектно-сметной документации.</a:t>
            </a:r>
          </a:p>
          <a:p>
            <a:pPr indent="446088" algn="just">
              <a:spcAft>
                <a:spcPts val="0"/>
              </a:spcAft>
              <a:buClr>
                <a:srgbClr val="333399"/>
              </a:buClr>
              <a:buSzPct val="100000"/>
              <a:defRPr/>
            </a:pPr>
            <a:r>
              <a:rPr lang="ru-RU" b="1" dirty="0">
                <a:solidFill>
                  <a:srgbClr val="333399"/>
                </a:solidFill>
                <a:ea typeface="MS PGothic" pitchFamily="34" charset="-128"/>
                <a:sym typeface="Arial" pitchFamily="34" charset="0"/>
              </a:rPr>
              <a:t>Поводом для возбуждения дела стали результаты внеплановых выездных проверок соблюдения требований антимонопольного законодательства при ценообразовании на рынке строительства.</a:t>
            </a:r>
          </a:p>
          <a:p>
            <a:pPr indent="446088" algn="just">
              <a:spcAft>
                <a:spcPts val="0"/>
              </a:spcAft>
              <a:buClr>
                <a:srgbClr val="333399"/>
              </a:buClr>
              <a:buSzPct val="100000"/>
              <a:defRPr/>
            </a:pPr>
            <a:r>
              <a:rPr lang="ru-RU" b="1" dirty="0">
                <a:solidFill>
                  <a:srgbClr val="333399"/>
                </a:solidFill>
                <a:ea typeface="MS PGothic" pitchFamily="34" charset="-128"/>
              </a:rPr>
              <a:t>На сегодняшний день сложилась ситуация, при которой  </a:t>
            </a:r>
            <a:r>
              <a:rPr lang="ru-RU" b="1" dirty="0">
                <a:solidFill>
                  <a:srgbClr val="FF0000"/>
                </a:solidFill>
                <a:ea typeface="MS PGothic" pitchFamily="34" charset="-128"/>
              </a:rPr>
              <a:t>НО «НАСИ» и связанные с ней хозяйствующие субъекты получили исключительное положение  как основные обладатели информации,</a:t>
            </a:r>
            <a:r>
              <a:rPr lang="ru-RU" b="1" dirty="0">
                <a:solidFill>
                  <a:srgbClr val="333399"/>
                </a:solidFill>
                <a:ea typeface="MS PGothic" pitchFamily="34" charset="-128"/>
              </a:rPr>
              <a:t> необходимой для составления сметной документации (сметные нормативы, индексы сметной стоимости, средние сметные цены),  </a:t>
            </a:r>
            <a:r>
              <a:rPr lang="ru-RU" b="1" dirty="0">
                <a:solidFill>
                  <a:srgbClr val="FF0000"/>
                </a:solidFill>
                <a:ea typeface="MS PGothic" pitchFamily="34" charset="-128"/>
              </a:rPr>
              <a:t>что приводит к созданию другим хозяйствующим субъектам препятствий  к доступу на рынок разработки сметных программ, а также на рынок разработки сметной документации.</a:t>
            </a:r>
          </a:p>
          <a:p>
            <a:pPr indent="446088" algn="just">
              <a:spcAft>
                <a:spcPts val="1000"/>
              </a:spcAft>
              <a:buClr>
                <a:srgbClr val="333399"/>
              </a:buClr>
              <a:buSzPct val="100000"/>
              <a:defRPr/>
            </a:pPr>
            <a:r>
              <a:rPr lang="ru-RU" b="1" dirty="0">
                <a:solidFill>
                  <a:srgbClr val="333399"/>
                </a:solidFill>
                <a:ea typeface="MS PGothic" pitchFamily="34" charset="-128"/>
              </a:rPr>
              <a:t>Таким образом, разработка сметных программ и нормативов оказалась в руках частных компаний, что не только ограничивает конкуренцию на соответствующих рынках, но и </a:t>
            </a:r>
            <a:r>
              <a:rPr lang="ru-RU" b="1" dirty="0">
                <a:solidFill>
                  <a:srgbClr val="FF0000"/>
                </a:solidFill>
                <a:ea typeface="MS PGothic" pitchFamily="34" charset="-128"/>
              </a:rPr>
              <a:t>приводит к необоснованному удорожанию объектов строительства и перерасходу бюджетных средств</a:t>
            </a:r>
            <a:r>
              <a:rPr lang="ru-RU" b="1" dirty="0">
                <a:solidFill>
                  <a:srgbClr val="333399"/>
                </a:solidFill>
                <a:ea typeface="MS PGothic" pitchFamily="34" charset="-128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40627" y="249383"/>
            <a:ext cx="8551717" cy="1351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3200" b="1" dirty="0" smtClean="0">
                <a:solidFill>
                  <a:schemeClr val="bg1"/>
                </a:solidFill>
                <a:ea typeface="MS PGothic" panose="020B0600070205080204" pitchFamily="34" charset="-128"/>
              </a:rPr>
              <a:t>Соотношение норм антимонопольного, административного и уголовного законодательства</a:t>
            </a:r>
            <a:endParaRPr lang="ru-RU" sz="3200" b="1" dirty="0">
              <a:solidFill>
                <a:schemeClr val="bg1"/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140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0073" y="2348345"/>
            <a:ext cx="64839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333399"/>
                </a:solidFill>
              </a:rPr>
              <a:t>СПАСИБО ЗА ВНИМАНИЕ!</a:t>
            </a:r>
            <a:r>
              <a:rPr lang="en-US" sz="3600" b="1" dirty="0">
                <a:solidFill>
                  <a:srgbClr val="333399"/>
                </a:solidFill>
              </a:rPr>
              <a:t/>
            </a:r>
            <a:br>
              <a:rPr lang="en-US" sz="3600" b="1" dirty="0">
                <a:solidFill>
                  <a:srgbClr val="333399"/>
                </a:solidFill>
              </a:rPr>
            </a:br>
            <a:endParaRPr lang="ru-RU" sz="3600" b="1" dirty="0">
              <a:solidFill>
                <a:srgbClr val="333399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880" y="2899064"/>
            <a:ext cx="4099855" cy="375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5608" y="2296391"/>
            <a:ext cx="936220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  <a:buSzPct val="45000"/>
              <a:buFont typeface="Wingdings" pitchFamily="2" charset="2"/>
              <a:buChar char="ü"/>
              <a:defRPr/>
            </a:pPr>
            <a:r>
              <a:rPr lang="ru-RU" sz="2100" dirty="0" smtClean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соблюдением </a:t>
            </a:r>
            <a:r>
              <a:rPr lang="ru-RU" sz="2100" dirty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антимонопольного законодательства (защита конкуренции);</a:t>
            </a:r>
          </a:p>
          <a:p>
            <a:pPr>
              <a:spcBef>
                <a:spcPct val="0"/>
              </a:spcBef>
              <a:spcAft>
                <a:spcPts val="600"/>
              </a:spcAft>
              <a:buSzPct val="45000"/>
              <a:buFont typeface="Wingdings" pitchFamily="2" charset="2"/>
              <a:buChar char="ü"/>
              <a:defRPr/>
            </a:pPr>
            <a:r>
              <a:rPr lang="ru-RU" sz="2100" dirty="0" smtClean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осуществлением государственных закупок;</a:t>
            </a:r>
          </a:p>
          <a:p>
            <a:pPr>
              <a:spcBef>
                <a:spcPct val="0"/>
              </a:spcBef>
              <a:spcAft>
                <a:spcPts val="600"/>
              </a:spcAft>
              <a:buSzPct val="45000"/>
              <a:buFont typeface="Wingdings" pitchFamily="2" charset="2"/>
              <a:buChar char="ü"/>
              <a:defRPr/>
            </a:pPr>
            <a:r>
              <a:rPr lang="ru-RU" sz="2100" dirty="0" smtClean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деятельностью естественных монополий;</a:t>
            </a:r>
          </a:p>
          <a:p>
            <a:pPr>
              <a:spcBef>
                <a:spcPct val="0"/>
              </a:spcBef>
              <a:spcAft>
                <a:spcPts val="600"/>
              </a:spcAft>
              <a:buSzPct val="45000"/>
              <a:buFont typeface="Wingdings" pitchFamily="2" charset="2"/>
              <a:buChar char="ü"/>
              <a:defRPr/>
            </a:pPr>
            <a:r>
              <a:rPr lang="ru-RU" sz="2100" dirty="0" err="1" smtClean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антиконкурентными</a:t>
            </a:r>
            <a:r>
              <a:rPr lang="ru-RU" sz="2100" dirty="0" smtClean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 </a:t>
            </a:r>
            <a:r>
              <a:rPr lang="ru-RU" sz="2100" dirty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действиями органов власти;</a:t>
            </a:r>
          </a:p>
          <a:p>
            <a:pPr>
              <a:spcBef>
                <a:spcPct val="0"/>
              </a:spcBef>
              <a:spcAft>
                <a:spcPts val="600"/>
              </a:spcAft>
              <a:buSzPct val="45000"/>
              <a:buFont typeface="Wingdings" pitchFamily="2" charset="2"/>
              <a:buChar char="ü"/>
              <a:defRPr/>
            </a:pPr>
            <a:r>
              <a:rPr lang="ru-RU" sz="2100" dirty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распределением на конкурентной основе собственности, природных ресурсов (земля, недра, леса, биоресурсы и т.д.), прав пользования;</a:t>
            </a:r>
          </a:p>
          <a:p>
            <a:pPr>
              <a:spcBef>
                <a:spcPct val="0"/>
              </a:spcBef>
              <a:spcAft>
                <a:spcPts val="600"/>
              </a:spcAft>
              <a:buSzPct val="45000"/>
              <a:buFont typeface="Wingdings" pitchFamily="2" charset="2"/>
              <a:buChar char="ü"/>
              <a:defRPr/>
            </a:pPr>
            <a:r>
              <a:rPr lang="ru-RU" sz="2100" dirty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соблюдением законодательства в сфере рекламы и НДК;</a:t>
            </a:r>
          </a:p>
          <a:p>
            <a:pPr>
              <a:spcBef>
                <a:spcPct val="0"/>
              </a:spcBef>
              <a:spcAft>
                <a:spcPts val="600"/>
              </a:spcAft>
              <a:buSzPct val="45000"/>
              <a:buFont typeface="Wingdings" pitchFamily="2" charset="2"/>
              <a:buChar char="ü"/>
              <a:defRPr/>
            </a:pPr>
            <a:r>
              <a:rPr lang="ru-RU" sz="2100" dirty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соблюдением законодательства о торговой деятельности;</a:t>
            </a:r>
          </a:p>
          <a:p>
            <a:pPr>
              <a:spcBef>
                <a:spcPct val="0"/>
              </a:spcBef>
              <a:spcAft>
                <a:spcPts val="600"/>
              </a:spcAft>
              <a:buSzPct val="45000"/>
              <a:buFont typeface="Wingdings" pitchFamily="2" charset="2"/>
              <a:buChar char="ü"/>
              <a:defRPr/>
            </a:pPr>
            <a:r>
              <a:rPr lang="ru-RU" sz="2100" dirty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осуществлением иностранных инвестиций;</a:t>
            </a:r>
          </a:p>
          <a:p>
            <a:pPr>
              <a:spcBef>
                <a:spcPct val="0"/>
              </a:spcBef>
              <a:spcAft>
                <a:spcPts val="600"/>
              </a:spcAft>
              <a:buSzPct val="45000"/>
              <a:buFont typeface="Wingdings" pitchFamily="2" charset="2"/>
              <a:buChar char="ü"/>
              <a:defRPr/>
            </a:pPr>
            <a:r>
              <a:rPr lang="ru-RU" sz="2100" dirty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соблюдением законодательства в сфере </a:t>
            </a:r>
            <a:r>
              <a:rPr lang="ru-RU" sz="2100" dirty="0" err="1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гособоронзаказа</a:t>
            </a:r>
            <a:r>
              <a:rPr lang="ru-RU" sz="2100" dirty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;</a:t>
            </a:r>
          </a:p>
          <a:p>
            <a:pPr>
              <a:spcBef>
                <a:spcPct val="0"/>
              </a:spcBef>
              <a:spcAft>
                <a:spcPts val="600"/>
              </a:spcAft>
              <a:buSzPct val="45000"/>
              <a:buFont typeface="Wingdings" pitchFamily="2" charset="2"/>
              <a:buChar char="ü"/>
              <a:defRPr/>
            </a:pPr>
            <a:r>
              <a:rPr lang="ru-RU" sz="2100" dirty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тарифным регулированием.</a:t>
            </a:r>
            <a:endParaRPr lang="ru-RU" sz="21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22418" y="779318"/>
            <a:ext cx="6868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  <a:buSzPct val="45000"/>
              <a:defRPr/>
            </a:pPr>
            <a:r>
              <a:rPr lang="ru-RU" sz="2800" b="1" u="sng" dirty="0">
                <a:solidFill>
                  <a:srgbClr val="002060"/>
                </a:solidFill>
                <a:ea typeface="ＭＳ Ｐゴシック" pitchFamily="34" charset="-128"/>
                <a:cs typeface="Mangal" pitchFamily="18" charset="0"/>
              </a:rPr>
              <a:t>ФАС России осуществляет контроль за:</a:t>
            </a:r>
          </a:p>
        </p:txBody>
      </p:sp>
    </p:spTree>
    <p:extLst>
      <p:ext uri="{BB962C8B-B14F-4D97-AF65-F5344CB8AC3E}">
        <p14:creationId xmlns:p14="http://schemas.microsoft.com/office/powerpoint/2010/main" val="2937213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40627" y="259773"/>
            <a:ext cx="9029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Антимонопольным законодательством запрещены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04309" y="2275609"/>
            <a:ext cx="5715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ru-RU" sz="2800" b="1" u="sng" dirty="0" smtClean="0">
                <a:solidFill>
                  <a:srgbClr val="008080"/>
                </a:solidFill>
                <a:latin typeface="Times New Roman" panose="02020603050405020304" pitchFamily="18" charset="0"/>
              </a:rPr>
              <a:t>С О Г Л А Ш Е Н И Я</a:t>
            </a:r>
            <a:endParaRPr kumimoji="1" lang="ru-RU" sz="2800" b="1" u="sng" dirty="0">
              <a:solidFill>
                <a:srgbClr val="00808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49382" y="2896547"/>
            <a:ext cx="232756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kumimoji="1" lang="ru-RU" sz="2000" b="1" dirty="0" smtClean="0">
                <a:solidFill>
                  <a:srgbClr val="008080"/>
                </a:solidFill>
              </a:rPr>
              <a:t>«Горизонтальные» </a:t>
            </a:r>
          </a:p>
          <a:p>
            <a:pPr algn="ctr">
              <a:spcBef>
                <a:spcPct val="20000"/>
              </a:spcBef>
            </a:pPr>
            <a:r>
              <a:rPr kumimoji="1" lang="ru-RU" sz="2000" b="1" dirty="0" smtClean="0">
                <a:solidFill>
                  <a:srgbClr val="008080"/>
                </a:solidFill>
              </a:rPr>
              <a:t>(КАРТЕЛИ), в том </a:t>
            </a:r>
          </a:p>
          <a:p>
            <a:pPr algn="ctr">
              <a:spcBef>
                <a:spcPct val="20000"/>
              </a:spcBef>
            </a:pPr>
            <a:r>
              <a:rPr kumimoji="1" lang="ru-RU" sz="2000" b="1" dirty="0" smtClean="0">
                <a:solidFill>
                  <a:srgbClr val="008080"/>
                </a:solidFill>
              </a:rPr>
              <a:t>числе </a:t>
            </a:r>
            <a:r>
              <a:rPr kumimoji="1" lang="ru-RU" sz="2000" b="1" dirty="0" smtClean="0">
                <a:solidFill>
                  <a:srgbClr val="FF0000"/>
                </a:solidFill>
              </a:rPr>
              <a:t>на торгах</a:t>
            </a:r>
            <a:endParaRPr kumimoji="1" lang="ru-RU" sz="2000" b="1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795155" y="3002974"/>
            <a:ext cx="20781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kumimoji="1" lang="ru-RU" sz="2000" b="1" dirty="0" smtClean="0">
                <a:solidFill>
                  <a:srgbClr val="008080"/>
                </a:solidFill>
              </a:rPr>
              <a:t>«Вертикальные»</a:t>
            </a:r>
            <a:endParaRPr kumimoji="1" lang="ru-RU" sz="2000" b="1" dirty="0">
              <a:solidFill>
                <a:srgbClr val="00808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873337" y="2896547"/>
            <a:ext cx="30757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kumimoji="1" lang="ru-RU" sz="2000" b="1" dirty="0" smtClean="0">
                <a:solidFill>
                  <a:srgbClr val="008080"/>
                </a:solidFill>
              </a:rPr>
              <a:t>Иные </a:t>
            </a:r>
            <a:r>
              <a:rPr kumimoji="1" lang="ru-RU" sz="2000" b="1" dirty="0" err="1" smtClean="0">
                <a:solidFill>
                  <a:srgbClr val="008080"/>
                </a:solidFill>
              </a:rPr>
              <a:t>антиконкурентные</a:t>
            </a:r>
            <a:r>
              <a:rPr kumimoji="1" lang="ru-RU" sz="2000" b="1" dirty="0" smtClean="0">
                <a:solidFill>
                  <a:srgbClr val="008080"/>
                </a:solidFill>
              </a:rPr>
              <a:t> соглашения </a:t>
            </a:r>
            <a:r>
              <a:rPr kumimoji="1" lang="ru-RU" sz="2000" b="1" dirty="0" err="1" smtClean="0">
                <a:solidFill>
                  <a:srgbClr val="008080"/>
                </a:solidFill>
              </a:rPr>
              <a:t>хоз.суб</a:t>
            </a:r>
            <a:r>
              <a:rPr kumimoji="1" lang="ru-RU" sz="2000" b="1" dirty="0" smtClean="0">
                <a:solidFill>
                  <a:srgbClr val="008080"/>
                </a:solidFill>
              </a:rPr>
              <a:t>.</a:t>
            </a:r>
            <a:endParaRPr kumimoji="1" lang="ru-RU" sz="2000" b="1" dirty="0">
              <a:solidFill>
                <a:srgbClr val="00808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949045" y="3002974"/>
            <a:ext cx="40212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kumimoji="1" lang="ru-RU" sz="2000" b="1" dirty="0" smtClean="0">
                <a:solidFill>
                  <a:srgbClr val="008080"/>
                </a:solidFill>
              </a:rPr>
              <a:t>Хозяйствующих субъектов и </a:t>
            </a:r>
            <a:r>
              <a:rPr kumimoji="1" lang="ru-RU" sz="2000" b="1" dirty="0" smtClean="0">
                <a:solidFill>
                  <a:srgbClr val="FF0000"/>
                </a:solidFill>
              </a:rPr>
              <a:t>органов власти</a:t>
            </a:r>
            <a:endParaRPr kumimoji="1" lang="ru-RU" sz="2000" b="1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465118" y="4457700"/>
            <a:ext cx="9299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kumimoji="1" lang="ru-RU" sz="2000" b="1" dirty="0" smtClean="0">
                <a:solidFill>
                  <a:srgbClr val="008080"/>
                </a:solidFill>
              </a:rPr>
              <a:t>Односторонние действия органов власти, ограничивающие конкуренцию</a:t>
            </a:r>
            <a:endParaRPr kumimoji="1" lang="ru-RU" sz="20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114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9000" y="187035"/>
            <a:ext cx="8427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Что такое </a:t>
            </a:r>
            <a:r>
              <a:rPr lang="ru-RU" sz="3200" b="1" dirty="0" err="1">
                <a:solidFill>
                  <a:schemeClr val="bg1"/>
                </a:solidFill>
              </a:rPr>
              <a:t>антиконкурентное</a:t>
            </a:r>
            <a:r>
              <a:rPr lang="ru-RU" sz="3200" b="1" dirty="0">
                <a:solidFill>
                  <a:schemeClr val="bg1"/>
                </a:solidFill>
              </a:rPr>
              <a:t> соглашение?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9156" y="2262527"/>
            <a:ext cx="11346872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АНТИКОНКУРЕНТНОЕ СОГЛАШЕНИЕ</a:t>
            </a:r>
            <a:r>
              <a:rPr lang="ru-RU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</a:p>
          <a:p>
            <a:pPr algn="ctr">
              <a:spcBef>
                <a:spcPct val="20000"/>
              </a:spcBef>
            </a:pPr>
            <a:r>
              <a:rPr lang="ru-RU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монополистического объединения хозяйствующих субъектов, результатом которого является их взаимовыгодное сотрудничество вместо ожидаемого потребителями соперничества между ними.</a:t>
            </a:r>
            <a:endParaRPr lang="ru-RU" sz="2800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2673" y="4000501"/>
            <a:ext cx="1115983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kumimoji="1" lang="ru-RU" sz="32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АНТИКОНКУРЕНТНОЕ СОГЛАШЕНИЕ = СГОВОР</a:t>
            </a:r>
          </a:p>
          <a:p>
            <a:pPr algn="just"/>
            <a:r>
              <a:rPr kumimoji="1" lang="ru-RU" sz="23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18 статьи 4 Федерального закона от 26.07.2006 </a:t>
            </a:r>
            <a:r>
              <a:rPr kumimoji="1" lang="en-US" sz="23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1" lang="ru-RU" sz="23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135-ФЗ «О защите конкуренции»: </a:t>
            </a:r>
            <a:endParaRPr kumimoji="1" lang="ru-RU" sz="2300" u="sng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</a:t>
            </a:r>
            <a:r>
              <a:rPr lang="ru-RU" sz="32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договоренность в письменной форме, содержащаяся в документе или нескольких документах, а также договоренность в устной форме.  </a:t>
            </a:r>
            <a:endParaRPr kumimoji="1" lang="ru-RU" sz="3200" b="1" dirty="0">
              <a:solidFill>
                <a:srgbClr val="0033CC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32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9619" y="426027"/>
            <a:ext cx="85828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Российская специфика </a:t>
            </a:r>
            <a:br>
              <a:rPr lang="ru-RU" sz="3600" b="1" dirty="0">
                <a:solidFill>
                  <a:schemeClr val="bg1"/>
                </a:solidFill>
              </a:rPr>
            </a:br>
            <a:r>
              <a:rPr lang="ru-RU" sz="3600" b="1" dirty="0" err="1">
                <a:solidFill>
                  <a:schemeClr val="bg1"/>
                </a:solidFill>
              </a:rPr>
              <a:t>антиконкурентных</a:t>
            </a:r>
            <a:r>
              <a:rPr lang="ru-RU" sz="3600" b="1" dirty="0">
                <a:solidFill>
                  <a:schemeClr val="bg1"/>
                </a:solidFill>
              </a:rPr>
              <a:t> соглашений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02873" y="2306782"/>
            <a:ext cx="9673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ru-RU" sz="2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ОРГАНИЗАТОРОМ  ИЛИ  УЧАСТНИКОМ АНТИКОНКУРЕНТНЫХ СОГЛАШЕНИЙ ЧАСТО ЯВЛЯЕТСЯ ОРГАН ВЛАСТИ</a:t>
            </a:r>
            <a:endParaRPr kumimoji="1" lang="ru-RU" sz="280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98864" y="3127665"/>
            <a:ext cx="9673936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kumimoji="1" lang="ru-RU" sz="2800" u="sng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ЦЕЛЬ:</a:t>
            </a:r>
            <a:endParaRPr kumimoji="1" lang="ru-RU" sz="2800" u="sng" dirty="0" smtClean="0">
              <a:solidFill>
                <a:srgbClr val="333399"/>
              </a:solidFill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kumimoji="1" lang="ru-RU" sz="2800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Обеспечить преференции «своим».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kumimoji="1" lang="ru-RU" sz="2800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Воспрепятствовать равным условиям конкурентной борьбы.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kumimoji="1" lang="ru-RU" sz="2800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Устранить с рынка «неугодных».</a:t>
            </a:r>
            <a:endParaRPr kumimoji="1" lang="ru-RU" sz="2800" dirty="0">
              <a:solidFill>
                <a:srgbClr val="333399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5082" y="5202079"/>
            <a:ext cx="116274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АНТИКОНКУРЕНТНОЕ СОГЛАШЕНИЕ С УЧАСТИЕМ ОРГАНА ВЛАСТИ = КОРРУПЦИЯ</a:t>
            </a:r>
            <a:endParaRPr kumimoji="1"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278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77145" y="249383"/>
            <a:ext cx="75022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ea typeface="MS PGothic" pitchFamily="34" charset="-128"/>
                <a:cs typeface="MS PGothic" charset="0"/>
              </a:rPr>
              <a:t>Федеральный закон от 26.07.2006 г. </a:t>
            </a:r>
            <a:br>
              <a:rPr lang="ru-RU" sz="3200" b="1" dirty="0">
                <a:solidFill>
                  <a:schemeClr val="bg1"/>
                </a:solidFill>
                <a:ea typeface="MS PGothic" pitchFamily="34" charset="-128"/>
                <a:cs typeface="MS PGothic" charset="0"/>
              </a:rPr>
            </a:br>
            <a:r>
              <a:rPr lang="en-US" sz="3200" b="1" dirty="0">
                <a:solidFill>
                  <a:schemeClr val="bg1"/>
                </a:solidFill>
                <a:ea typeface="MS PGothic" pitchFamily="34" charset="-128"/>
                <a:cs typeface="MS PGothic" charset="0"/>
              </a:rPr>
              <a:t>N</a:t>
            </a:r>
            <a:r>
              <a:rPr lang="ru-RU" sz="3200" b="1" dirty="0">
                <a:solidFill>
                  <a:schemeClr val="bg1"/>
                </a:solidFill>
                <a:ea typeface="MS PGothic" pitchFamily="34" charset="-128"/>
                <a:cs typeface="MS PGothic" charset="0"/>
              </a:rPr>
              <a:t> 135-ФЗ «О защите конкуренции»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21082" y="2275609"/>
            <a:ext cx="95388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800" dirty="0" smtClean="0">
                <a:solidFill>
                  <a:srgbClr val="333399"/>
                </a:solidFill>
                <a:ea typeface="MS PGothic" pitchFamily="34" charset="-128"/>
              </a:rPr>
              <a:t>Запрет на </a:t>
            </a:r>
            <a:r>
              <a:rPr lang="ru-RU" sz="2800" dirty="0" err="1" smtClean="0">
                <a:solidFill>
                  <a:srgbClr val="333399"/>
                </a:solidFill>
                <a:ea typeface="MS PGothic" pitchFamily="34" charset="-128"/>
              </a:rPr>
              <a:t>антиконкурентные</a:t>
            </a:r>
            <a:r>
              <a:rPr lang="ru-RU" sz="2800" dirty="0" smtClean="0">
                <a:solidFill>
                  <a:srgbClr val="333399"/>
                </a:solidFill>
                <a:ea typeface="MS PGothic" pitchFamily="34" charset="-128"/>
              </a:rPr>
              <a:t> действия органов власти (заказчиков, организаторов) при проведении торгов, запроса котировок цен на товары, запроса предложений, </a:t>
            </a:r>
            <a:r>
              <a:rPr lang="ru-RU" altLang="ru-RU" sz="2800" dirty="0" smtClean="0">
                <a:solidFill>
                  <a:srgbClr val="333399"/>
                </a:solidFill>
                <a:ea typeface="MS PGothic" pitchFamily="34" charset="-128"/>
              </a:rPr>
              <a:t>которые приводят или могут привести к недопущению, ограничению или устранению конкуренции,</a:t>
            </a:r>
            <a:r>
              <a:rPr lang="ru-RU" sz="2800" dirty="0" smtClean="0">
                <a:solidFill>
                  <a:srgbClr val="333399"/>
                </a:solidFill>
                <a:ea typeface="MS PGothic" pitchFamily="34" charset="-128"/>
              </a:rPr>
              <a:t> установлен </a:t>
            </a:r>
            <a:r>
              <a:rPr lang="ru-RU" sz="2800" dirty="0" smtClean="0">
                <a:solidFill>
                  <a:srgbClr val="008080"/>
                </a:solidFill>
                <a:ea typeface="MS PGothic" pitchFamily="34" charset="-128"/>
              </a:rPr>
              <a:t>статьей 17 Закона о защите конкуренции</a:t>
            </a:r>
            <a:r>
              <a:rPr lang="ru-RU" sz="2800" dirty="0" smtClean="0">
                <a:solidFill>
                  <a:srgbClr val="333399"/>
                </a:solidFill>
                <a:ea typeface="MS PGothic" pitchFamily="34" charset="-128"/>
              </a:rPr>
              <a:t>. </a:t>
            </a:r>
            <a:endParaRPr lang="ru-RU" sz="2800" dirty="0">
              <a:cs typeface="Times New Roman" pitchFamily="18" charset="0"/>
            </a:endParaRPr>
          </a:p>
        </p:txBody>
      </p:sp>
      <p:pic>
        <p:nvPicPr>
          <p:cNvPr id="4" name="Picture 2" descr="http://www.sostav.ru/multimedia/images/design/znak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9154" y="3065318"/>
            <a:ext cx="1683327" cy="161059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97427" y="3356264"/>
            <a:ext cx="22236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333399"/>
                </a:solidFill>
                <a:ea typeface="MS PGothic" pitchFamily="34" charset="-128"/>
              </a:rPr>
              <a:t>сговор </a:t>
            </a:r>
          </a:p>
          <a:p>
            <a:pPr algn="ctr"/>
            <a:r>
              <a:rPr lang="ru-RU" sz="2400" b="1" dirty="0" smtClean="0">
                <a:solidFill>
                  <a:srgbClr val="333399"/>
                </a:solidFill>
                <a:ea typeface="MS PGothic" pitchFamily="34" charset="-128"/>
              </a:rPr>
              <a:t>на торгах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203304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87437" y="259773"/>
            <a:ext cx="8468590" cy="82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800" b="1" dirty="0">
                <a:solidFill>
                  <a:schemeClr val="bg1"/>
                </a:solidFill>
                <a:ea typeface="MS PGothic" pitchFamily="34" charset="-128"/>
                <a:cs typeface="MS PGothic" charset="0"/>
              </a:rPr>
              <a:t>Федеральный закон от 26.07.2006 г. </a:t>
            </a:r>
            <a:br>
              <a:rPr lang="ru-RU" sz="2800" b="1" dirty="0">
                <a:solidFill>
                  <a:schemeClr val="bg1"/>
                </a:solidFill>
                <a:ea typeface="MS PGothic" pitchFamily="34" charset="-128"/>
                <a:cs typeface="MS PGothic" charset="0"/>
              </a:rPr>
            </a:br>
            <a:r>
              <a:rPr lang="en-US" sz="2800" b="1" dirty="0">
                <a:solidFill>
                  <a:schemeClr val="bg1"/>
                </a:solidFill>
                <a:ea typeface="MS PGothic" pitchFamily="34" charset="-128"/>
                <a:cs typeface="MS PGothic" charset="0"/>
              </a:rPr>
              <a:t>N</a:t>
            </a:r>
            <a:r>
              <a:rPr lang="ru-RU" sz="2800" b="1" dirty="0">
                <a:solidFill>
                  <a:schemeClr val="bg1"/>
                </a:solidFill>
                <a:ea typeface="MS PGothic" pitchFamily="34" charset="-128"/>
                <a:cs typeface="MS PGothic" charset="0"/>
              </a:rPr>
              <a:t> 135-ФЗ «О защите конкуренции»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7982" y="2545773"/>
            <a:ext cx="1146117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100" b="1" dirty="0" smtClean="0">
                <a:solidFill>
                  <a:srgbClr val="333399"/>
                </a:solidFill>
                <a:ea typeface="MS PGothic" pitchFamily="34" charset="-128"/>
              </a:rPr>
              <a:t>В соответствии со </a:t>
            </a:r>
            <a:r>
              <a:rPr lang="ru-RU" sz="2100" b="1" dirty="0" smtClean="0">
                <a:solidFill>
                  <a:srgbClr val="008080"/>
                </a:solidFill>
                <a:ea typeface="MS PGothic" pitchFamily="34" charset="-128"/>
              </a:rPr>
              <a:t>статьей 17 Закона о защите конкуренции</a:t>
            </a:r>
            <a:r>
              <a:rPr lang="ru-RU" sz="2100" b="1" dirty="0" smtClean="0">
                <a:solidFill>
                  <a:srgbClr val="333399"/>
                </a:solidFill>
                <a:ea typeface="MS PGothic" pitchFamily="34" charset="-128"/>
              </a:rPr>
              <a:t> з</a:t>
            </a:r>
            <a:r>
              <a:rPr lang="ru-RU" altLang="ru-RU" sz="2100" b="1" dirty="0" smtClean="0">
                <a:solidFill>
                  <a:srgbClr val="333399"/>
                </a:solidFill>
                <a:ea typeface="MS PGothic" pitchFamily="34" charset="-128"/>
              </a:rPr>
              <a:t>апрещаются:</a:t>
            </a:r>
          </a:p>
          <a:p>
            <a:pPr lvl="0" algn="just"/>
            <a:r>
              <a:rPr lang="ru-RU" altLang="ru-RU" sz="2100" b="1" dirty="0" smtClean="0">
                <a:solidFill>
                  <a:srgbClr val="333399"/>
                </a:solidFill>
                <a:ea typeface="MS PGothic" pitchFamily="34" charset="-128"/>
              </a:rPr>
              <a:t>1) координация организаторами торгов, … или заказчиками деятельности их участников, а также </a:t>
            </a:r>
            <a:r>
              <a:rPr lang="ru-RU" altLang="ru-RU" sz="2100" b="1" dirty="0" smtClean="0">
                <a:solidFill>
                  <a:srgbClr val="FF0000"/>
                </a:solidFill>
                <a:ea typeface="MS PGothic" pitchFamily="34" charset="-128"/>
              </a:rPr>
              <a:t>заключение соглашений между организаторами торгов и (или) заказчиками с участниками этих торгов</a:t>
            </a:r>
            <a:r>
              <a:rPr lang="ru-RU" altLang="ru-RU" sz="2100" b="1" dirty="0" smtClean="0">
                <a:solidFill>
                  <a:srgbClr val="333399"/>
                </a:solidFill>
                <a:ea typeface="MS PGothic" pitchFamily="34" charset="-128"/>
              </a:rPr>
              <a:t>, если такие соглашения имеют своей целью либо приводят или могут привести к ограничению конкуренции и (или) созданию преимущественных условий для каких-либо участников, если иное не предусмотрено законодательством РФ;</a:t>
            </a:r>
          </a:p>
          <a:p>
            <a:pPr lvl="0" algn="just"/>
            <a:r>
              <a:rPr lang="ru-RU" altLang="ru-RU" sz="2100" b="1" dirty="0" smtClean="0">
                <a:solidFill>
                  <a:srgbClr val="333399"/>
                </a:solidFill>
                <a:ea typeface="MS PGothic" pitchFamily="34" charset="-128"/>
              </a:rPr>
              <a:t>2) создание участнику торгов, … или нескольким участникам торгов, … преимущественных условий участия в торгах, …, в том числе путем доступа к информации, если иное не установлено федеральным законом;</a:t>
            </a:r>
          </a:p>
          <a:p>
            <a:pPr lvl="0" algn="just"/>
            <a:r>
              <a:rPr lang="ru-RU" altLang="ru-RU" sz="2100" b="1" dirty="0" smtClean="0">
                <a:solidFill>
                  <a:srgbClr val="333399"/>
                </a:solidFill>
                <a:ea typeface="MS PGothic" pitchFamily="34" charset="-128"/>
              </a:rPr>
              <a:t>3) нарушение порядка определения победителя или победителей торгов, …;</a:t>
            </a:r>
          </a:p>
          <a:p>
            <a:pPr lvl="0" algn="just"/>
            <a:r>
              <a:rPr lang="ru-RU" altLang="ru-RU" sz="2100" b="1" dirty="0" smtClean="0">
                <a:solidFill>
                  <a:srgbClr val="333399"/>
                </a:solidFill>
                <a:ea typeface="MS PGothic" pitchFamily="34" charset="-128"/>
              </a:rPr>
              <a:t>4) участие организаторов торгов, … или заказчиков и (или) работников организаторов или работников заказчиков в торгах, ….</a:t>
            </a:r>
            <a:endParaRPr lang="ru-RU" sz="2100" b="1" dirty="0">
              <a:solidFill>
                <a:srgbClr val="333399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1570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30336" y="623455"/>
            <a:ext cx="7782791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sz="3600" b="1" dirty="0">
                <a:solidFill>
                  <a:schemeClr val="bg1"/>
                </a:solidFill>
                <a:ea typeface="MS PGothic" pitchFamily="34" charset="-128"/>
                <a:cs typeface="MS PGothic" charset="0"/>
              </a:rPr>
              <a:t>Признаки сговоров на торгах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0945" y="2556164"/>
            <a:ext cx="11637819" cy="4263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buFontTx/>
              <a:buChar char="-"/>
            </a:pPr>
            <a:r>
              <a:rPr lang="ru-RU" altLang="ru-RU" sz="2500" b="1" dirty="0" smtClean="0">
                <a:solidFill>
                  <a:srgbClr val="333399"/>
                </a:solidFill>
                <a:ea typeface="MS PGothic" panose="020B0600070205080204" pitchFamily="34" charset="-128"/>
              </a:rPr>
              <a:t>Большинство торгов выигрывает одна и та же компания; 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ru-RU" altLang="ru-RU" sz="2500" b="1" dirty="0" smtClean="0">
                <a:solidFill>
                  <a:srgbClr val="333399"/>
                </a:solidFill>
                <a:ea typeface="MS PGothic" panose="020B0600070205080204" pitchFamily="34" charset="-128"/>
              </a:rPr>
              <a:t>Ряд компаний выигрывают торги по очереди;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ru-RU" altLang="ru-RU" sz="2500" b="1" dirty="0" smtClean="0">
                <a:solidFill>
                  <a:srgbClr val="333399"/>
                </a:solidFill>
                <a:ea typeface="MS PGothic" panose="020B0600070205080204" pitchFamily="34" charset="-128"/>
              </a:rPr>
              <a:t>Минимальное число участников торгов;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ru-RU" altLang="ru-RU" sz="2500" b="1" dirty="0" smtClean="0">
                <a:solidFill>
                  <a:srgbClr val="333399"/>
                </a:solidFill>
                <a:ea typeface="MS PGothic" panose="020B0600070205080204" pitchFamily="34" charset="-128"/>
              </a:rPr>
              <a:t>Участники торгов хорошо осведомлены о конкурентах и их предложениях;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ru-RU" altLang="ru-RU" sz="2500" b="1" dirty="0" smtClean="0">
                <a:solidFill>
                  <a:srgbClr val="333399"/>
                </a:solidFill>
                <a:ea typeface="MS PGothic" panose="020B0600070205080204" pitchFamily="34" charset="-128"/>
              </a:rPr>
              <a:t>Минимальное снижение начальной цены;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ru-RU" altLang="ru-RU" sz="2500" b="1" dirty="0" smtClean="0">
                <a:solidFill>
                  <a:srgbClr val="333399"/>
                </a:solidFill>
                <a:ea typeface="MS PGothic" panose="020B0600070205080204" pitchFamily="34" charset="-128"/>
              </a:rPr>
              <a:t>Неявка участников торгов на процедуру торгов;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ru-RU" altLang="ru-RU" sz="2500" b="1" dirty="0" smtClean="0">
                <a:solidFill>
                  <a:srgbClr val="333399"/>
                </a:solidFill>
                <a:ea typeface="MS PGothic" panose="020B0600070205080204" pitchFamily="34" charset="-128"/>
              </a:rPr>
              <a:t>Присутствие на торгах участников, ни разу не заявивших своего предложения;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ru-RU" altLang="ru-RU" sz="2500" b="1" dirty="0" smtClean="0">
                <a:solidFill>
                  <a:srgbClr val="333399"/>
                </a:solidFill>
                <a:ea typeface="MS PGothic" panose="020B0600070205080204" pitchFamily="34" charset="-128"/>
              </a:rPr>
              <a:t>Ограничение доступа к информации о предстоящих торгах;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ru-RU" altLang="ru-RU" sz="2500" b="1" dirty="0" smtClean="0">
                <a:solidFill>
                  <a:srgbClr val="333399"/>
                </a:solidFill>
                <a:ea typeface="MS PGothic" panose="020B0600070205080204" pitchFamily="34" charset="-128"/>
              </a:rPr>
              <a:t>Отличие цен на торгах от рыночной цены.</a:t>
            </a:r>
            <a:endParaRPr lang="ru-RU" altLang="ru-RU" sz="2500" b="1" dirty="0">
              <a:solidFill>
                <a:srgbClr val="333399"/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0265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04508" y="831273"/>
            <a:ext cx="5818909" cy="567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sz="3600" dirty="0">
                <a:solidFill>
                  <a:schemeClr val="bg1"/>
                </a:solidFill>
              </a:rPr>
              <a:t>Ответственность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00201" y="2202873"/>
            <a:ext cx="9705108" cy="828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kumimoji="1" lang="ru-RU" sz="2800" b="1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За нарушения антимонопольного законодательства предусмотрена</a:t>
            </a:r>
            <a:r>
              <a:rPr lang="ru-RU" sz="2800" b="1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  </a:t>
            </a:r>
            <a:endParaRPr lang="ru-RU" sz="2800" b="1" dirty="0">
              <a:solidFill>
                <a:srgbClr val="333399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7"/>
          <p:cNvCxnSpPr>
            <a:cxnSpLocks noChangeShapeType="1"/>
          </p:cNvCxnSpPr>
          <p:nvPr/>
        </p:nvCxnSpPr>
        <p:spPr bwMode="auto">
          <a:xfrm flipH="1">
            <a:off x="3875810" y="2857499"/>
            <a:ext cx="1278082" cy="342901"/>
          </a:xfrm>
          <a:prstGeom prst="straightConnector1">
            <a:avLst/>
          </a:prstGeom>
          <a:noFill/>
          <a:ln w="38100" algn="ctr">
            <a:solidFill>
              <a:srgbClr val="006666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Прямая со стрелкой 10"/>
          <p:cNvCxnSpPr>
            <a:cxnSpLocks noChangeShapeType="1"/>
          </p:cNvCxnSpPr>
          <p:nvPr/>
        </p:nvCxnSpPr>
        <p:spPr bwMode="auto">
          <a:xfrm>
            <a:off x="7699664" y="2857499"/>
            <a:ext cx="1314448" cy="258161"/>
          </a:xfrm>
          <a:prstGeom prst="straightConnector1">
            <a:avLst/>
          </a:prstGeom>
          <a:noFill/>
          <a:ln w="38100" algn="ctr">
            <a:solidFill>
              <a:srgbClr val="006666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" name="Picture 3" descr="C:\Documents and Settings\Администратор\Рабочий стол\03-101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118" y="2857499"/>
            <a:ext cx="3553691" cy="3002973"/>
          </a:xfrm>
          <a:prstGeom prst="wedgeRoundRectCallout">
            <a:avLst>
              <a:gd name="adj1" fmla="val 338"/>
              <a:gd name="adj2" fmla="val 51081"/>
              <a:gd name="adj3" fmla="val 16667"/>
            </a:avLst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145473" y="5860472"/>
            <a:ext cx="40628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kumimoji="1" lang="ru-RU" sz="2000" b="1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административная</a:t>
            </a:r>
            <a:r>
              <a:rPr kumimoji="1" lang="ru-RU" b="1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 </a:t>
            </a:r>
            <a:r>
              <a:rPr kumimoji="1" lang="ru-RU" sz="2000" b="1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ответственность</a:t>
            </a:r>
            <a:endParaRPr kumimoji="1" lang="ru-RU" sz="2000" b="1" dirty="0">
              <a:solidFill>
                <a:srgbClr val="333399"/>
              </a:solidFill>
              <a:cs typeface="Times New Roman" panose="02020603050405020304" pitchFamily="18" charset="0"/>
            </a:endParaRPr>
          </a:p>
        </p:txBody>
      </p:sp>
      <p:pic>
        <p:nvPicPr>
          <p:cNvPr id="25" name="Picture 2" descr="C:\Documents and Settings\Администратор\Рабочий стол\25918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755" y="3115660"/>
            <a:ext cx="4436918" cy="3106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6608618" y="6199026"/>
            <a:ext cx="51227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kumimoji="1" lang="ru-RU" sz="2000" b="1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уголовная ответственность</a:t>
            </a:r>
            <a:r>
              <a:rPr lang="ru-RU" sz="2000" b="1" dirty="0" smtClean="0">
                <a:solidFill>
                  <a:srgbClr val="333399"/>
                </a:solidFill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rgbClr val="33339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1809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918</Words>
  <Application>Microsoft Office PowerPoint</Application>
  <PresentationFormat>Широкоэкранный</PresentationFormat>
  <Paragraphs>78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ＭＳ Ｐゴシック</vt:lpstr>
      <vt:lpstr>ＭＳ Ｐゴシック</vt:lpstr>
      <vt:lpstr>Arial</vt:lpstr>
      <vt:lpstr>Calibri</vt:lpstr>
      <vt:lpstr>Calibri Light</vt:lpstr>
      <vt:lpstr>Mangal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нарушений антимонопольного законодательства органами власти</dc:title>
  <dc:creator>Алешин К.Н.</dc:creator>
  <cp:lastModifiedBy>Юлия Евгеньевна Газетдинова</cp:lastModifiedBy>
  <cp:revision>17</cp:revision>
  <dcterms:created xsi:type="dcterms:W3CDTF">2019-02-19T17:30:45Z</dcterms:created>
  <dcterms:modified xsi:type="dcterms:W3CDTF">2019-02-21T07:50:23Z</dcterms:modified>
</cp:coreProperties>
</file>