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8"/>
  </p:notesMasterIdLst>
  <p:handoutMasterIdLst>
    <p:handoutMasterId r:id="rId19"/>
  </p:handoutMasterIdLst>
  <p:sldIdLst>
    <p:sldId id="534" r:id="rId2"/>
    <p:sldId id="535" r:id="rId3"/>
    <p:sldId id="495" r:id="rId4"/>
    <p:sldId id="530" r:id="rId5"/>
    <p:sldId id="538" r:id="rId6"/>
    <p:sldId id="527" r:id="rId7"/>
    <p:sldId id="528" r:id="rId8"/>
    <p:sldId id="525" r:id="rId9"/>
    <p:sldId id="539" r:id="rId10"/>
    <p:sldId id="532" r:id="rId11"/>
    <p:sldId id="531" r:id="rId12"/>
    <p:sldId id="497" r:id="rId13"/>
    <p:sldId id="469" r:id="rId14"/>
    <p:sldId id="540" r:id="rId15"/>
    <p:sldId id="536" r:id="rId16"/>
    <p:sldId id="537" r:id="rId17"/>
  </p:sldIdLst>
  <p:sldSz cx="9144000" cy="6858000" type="screen4x3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5159A9"/>
    <a:srgbClr val="47A4AB"/>
    <a:srgbClr val="86C2CA"/>
    <a:srgbClr val="FEE5C3"/>
    <a:srgbClr val="FFE8CC"/>
    <a:srgbClr val="DFD8BF"/>
    <a:srgbClr val="E1DEBD"/>
    <a:srgbClr val="9900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8" autoAdjust="0"/>
    <p:restoredTop sz="97478" autoAdjust="0"/>
  </p:normalViewPr>
  <p:slideViewPr>
    <p:cSldViewPr snapToGrid="0">
      <p:cViewPr varScale="1">
        <p:scale>
          <a:sx n="109" d="100"/>
          <a:sy n="109" d="100"/>
        </p:scale>
        <p:origin x="12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51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A48AC-D63E-4593-8721-B77244E5BABB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7848B8-196B-471B-A31B-C002F28F77CC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</a:t>
          </a:r>
          <a:endParaRPr lang="ru-RU" sz="3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A19D3-7B06-4321-8917-8BC51B02D0EA}" type="parTrans" cxnId="{4E167B5A-DB72-4B42-8E46-6950A1029E6F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499EE4B4-26BA-44BA-A883-899D644404E4}" type="sibTrans" cxnId="{4E167B5A-DB72-4B42-8E46-6950A1029E6F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9BC61E5A-BB48-47D0-B54A-EEB86A6376D8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rgbClr val="333399"/>
              </a:solidFill>
            </a:rPr>
            <a:t>Федеральных</a:t>
          </a:r>
          <a:r>
            <a:rPr lang="en-US" sz="2400" dirty="0" smtClean="0">
              <a:solidFill>
                <a:srgbClr val="333399"/>
              </a:solidFill>
            </a:rPr>
            <a:t> </a:t>
          </a:r>
          <a:r>
            <a:rPr lang="ru-RU" sz="2400" dirty="0" smtClean="0">
              <a:solidFill>
                <a:srgbClr val="333399"/>
              </a:solidFill>
            </a:rPr>
            <a:t>законов</a:t>
          </a:r>
          <a:endParaRPr lang="ru-RU" sz="2400" dirty="0">
            <a:solidFill>
              <a:srgbClr val="333399"/>
            </a:solidFill>
          </a:endParaRPr>
        </a:p>
      </dgm:t>
    </dgm:pt>
    <dgm:pt modelId="{57CA905E-3FB0-4EA2-B872-74686799E174}" type="parTrans" cxnId="{90194D50-CFCF-4A22-8CB4-8E692BFB6EAB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C6364C26-FFAB-4E51-9ADD-E6CEF2110F95}" type="sibTrans" cxnId="{90194D50-CFCF-4A22-8CB4-8E692BFB6EAB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4F084513-28EE-401E-B776-BB10BD914082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Более 40</a:t>
          </a:r>
          <a:endParaRPr lang="ru-RU" sz="3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67495D-C738-458A-8C72-2088AE14D79C}" type="parTrans" cxnId="{8E859006-0797-4807-B599-DFCD2CABFA9C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8ADAE648-ECC1-40AC-A75F-33A1382548F0}" type="sibTrans" cxnId="{8E859006-0797-4807-B599-DFCD2CABFA9C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2279E48D-AE7F-48DB-9829-5FF94CDB53C2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rgbClr val="333399"/>
              </a:solidFill>
            </a:rPr>
            <a:t>Постановлений Правительства</a:t>
          </a:r>
          <a:endParaRPr lang="ru-RU" sz="2400" dirty="0">
            <a:solidFill>
              <a:srgbClr val="333399"/>
            </a:solidFill>
          </a:endParaRPr>
        </a:p>
      </dgm:t>
    </dgm:pt>
    <dgm:pt modelId="{B509AA3D-9A97-4C99-83C2-5D9607BBCA25}" type="parTrans" cxnId="{03F5620A-340E-4C26-AE15-FCCEE045A1C6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529D20FC-CAB8-4A33-9AD4-D069FF567C5B}" type="sibTrans" cxnId="{03F5620A-340E-4C26-AE15-FCCEE045A1C6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22A7DAF6-7C6C-408C-A818-C6B290EDEF96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Более 100</a:t>
          </a:r>
          <a:endParaRPr lang="ru-RU" sz="3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4AC1C-622B-4678-B0AB-ACFFCD2BE188}" type="parTrans" cxnId="{E2E2EA12-6773-4B6D-8B6B-5395240C41EF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B00EFA6D-4769-40DD-8F6F-8930F42CE4AB}" type="sibTrans" cxnId="{E2E2EA12-6773-4B6D-8B6B-5395240C41EF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5379F035-D0AA-4606-83D2-A2DA7585B5A8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rgbClr val="333399"/>
              </a:solidFill>
            </a:rPr>
            <a:t>Ведомственных</a:t>
          </a:r>
          <a:r>
            <a:rPr lang="en-US" sz="2400" dirty="0" smtClean="0">
              <a:solidFill>
                <a:srgbClr val="333399"/>
              </a:solidFill>
            </a:rPr>
            <a:t> </a:t>
          </a:r>
          <a:r>
            <a:rPr lang="ru-RU" sz="2400" dirty="0" smtClean="0">
              <a:solidFill>
                <a:srgbClr val="333399"/>
              </a:solidFill>
            </a:rPr>
            <a:t>нормативных правовых актов </a:t>
          </a:r>
          <a:endParaRPr lang="ru-RU" sz="2400" dirty="0">
            <a:solidFill>
              <a:srgbClr val="333399"/>
            </a:solidFill>
          </a:endParaRPr>
        </a:p>
      </dgm:t>
    </dgm:pt>
    <dgm:pt modelId="{E6851193-5EEB-4B70-8737-5D7F1C5FC92F}" type="parTrans" cxnId="{65CE6285-43D5-46E0-AFD4-6181A73C8833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C8841045-C483-4E69-B615-A3D3671DD612}" type="sibTrans" cxnId="{65CE6285-43D5-46E0-AFD4-6181A73C8833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40E263FB-9B76-4E82-BD1C-DD30BFC72EFC}" type="pres">
      <dgm:prSet presAssocID="{7E6A48AC-D63E-4593-8721-B77244E5BA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4D4E5F-A095-46F8-9E65-E800B00D7CC9}" type="pres">
      <dgm:prSet presAssocID="{747848B8-196B-471B-A31B-C002F28F77CC}" presName="linNode" presStyleCnt="0"/>
      <dgm:spPr/>
      <dgm:t>
        <a:bodyPr/>
        <a:lstStyle/>
        <a:p>
          <a:endParaRPr lang="ru-RU"/>
        </a:p>
      </dgm:t>
    </dgm:pt>
    <dgm:pt modelId="{73E12F2B-B8F2-42FB-AFFB-058C63A1F2E3}" type="pres">
      <dgm:prSet presAssocID="{747848B8-196B-471B-A31B-C002F28F77C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76819-C32D-4ACA-B00A-5054F7C28B42}" type="pres">
      <dgm:prSet presAssocID="{747848B8-196B-471B-A31B-C002F28F77C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4B889-AA57-47B6-BFFD-30A106AE698D}" type="pres">
      <dgm:prSet presAssocID="{499EE4B4-26BA-44BA-A883-899D644404E4}" presName="sp" presStyleCnt="0"/>
      <dgm:spPr/>
      <dgm:t>
        <a:bodyPr/>
        <a:lstStyle/>
        <a:p>
          <a:endParaRPr lang="ru-RU"/>
        </a:p>
      </dgm:t>
    </dgm:pt>
    <dgm:pt modelId="{B66F375D-3FD9-45BD-86D0-F775A4795C63}" type="pres">
      <dgm:prSet presAssocID="{4F084513-28EE-401E-B776-BB10BD914082}" presName="linNode" presStyleCnt="0"/>
      <dgm:spPr/>
      <dgm:t>
        <a:bodyPr/>
        <a:lstStyle/>
        <a:p>
          <a:endParaRPr lang="ru-RU"/>
        </a:p>
      </dgm:t>
    </dgm:pt>
    <dgm:pt modelId="{6530A3C8-DDA4-4A68-AEB0-D616996C31A2}" type="pres">
      <dgm:prSet presAssocID="{4F084513-28EE-401E-B776-BB10BD91408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89D61-B6B4-4911-8843-5D424002ADDF}" type="pres">
      <dgm:prSet presAssocID="{4F084513-28EE-401E-B776-BB10BD91408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77895-FA32-4247-AB1A-D7400863389C}" type="pres">
      <dgm:prSet presAssocID="{8ADAE648-ECC1-40AC-A75F-33A1382548F0}" presName="sp" presStyleCnt="0"/>
      <dgm:spPr/>
      <dgm:t>
        <a:bodyPr/>
        <a:lstStyle/>
        <a:p>
          <a:endParaRPr lang="ru-RU"/>
        </a:p>
      </dgm:t>
    </dgm:pt>
    <dgm:pt modelId="{3634C36C-ECF4-4BFC-991F-B31C0CB35E8D}" type="pres">
      <dgm:prSet presAssocID="{22A7DAF6-7C6C-408C-A818-C6B290EDEF96}" presName="linNode" presStyleCnt="0"/>
      <dgm:spPr/>
      <dgm:t>
        <a:bodyPr/>
        <a:lstStyle/>
        <a:p>
          <a:endParaRPr lang="ru-RU"/>
        </a:p>
      </dgm:t>
    </dgm:pt>
    <dgm:pt modelId="{91BDEEF9-C15B-4DB9-A4D3-5A768F2F6195}" type="pres">
      <dgm:prSet presAssocID="{22A7DAF6-7C6C-408C-A818-C6B290EDEF9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EFF8E-3B2B-48B6-97BC-B3EF4CD56B3E}" type="pres">
      <dgm:prSet presAssocID="{22A7DAF6-7C6C-408C-A818-C6B290EDEF96}" presName="descendantText" presStyleLbl="alignAccFollowNode1" presStyleIdx="2" presStyleCnt="3" custLinFactNeighborX="-1980" custLinFactNeighborY="-7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D3AB78-AB5C-4385-AA38-3D6B32D31564}" type="presOf" srcId="{747848B8-196B-471B-A31B-C002F28F77CC}" destId="{73E12F2B-B8F2-42FB-AFFB-058C63A1F2E3}" srcOrd="0" destOrd="0" presId="urn:microsoft.com/office/officeart/2005/8/layout/vList5"/>
    <dgm:cxn modelId="{90194D50-CFCF-4A22-8CB4-8E692BFB6EAB}" srcId="{747848B8-196B-471B-A31B-C002F28F77CC}" destId="{9BC61E5A-BB48-47D0-B54A-EEB86A6376D8}" srcOrd="0" destOrd="0" parTransId="{57CA905E-3FB0-4EA2-B872-74686799E174}" sibTransId="{C6364C26-FFAB-4E51-9ADD-E6CEF2110F95}"/>
    <dgm:cxn modelId="{73E51663-D936-41E8-943B-3891F67C1B1F}" type="presOf" srcId="{9BC61E5A-BB48-47D0-B54A-EEB86A6376D8}" destId="{8E876819-C32D-4ACA-B00A-5054F7C28B42}" srcOrd="0" destOrd="0" presId="urn:microsoft.com/office/officeart/2005/8/layout/vList5"/>
    <dgm:cxn modelId="{9B19CA6C-A31A-492A-8E13-7FAE1001DDBE}" type="presOf" srcId="{7E6A48AC-D63E-4593-8721-B77244E5BABB}" destId="{40E263FB-9B76-4E82-BD1C-DD30BFC72EFC}" srcOrd="0" destOrd="0" presId="urn:microsoft.com/office/officeart/2005/8/layout/vList5"/>
    <dgm:cxn modelId="{D40CE169-2F0A-42BF-8358-18B591E08E53}" type="presOf" srcId="{22A7DAF6-7C6C-408C-A818-C6B290EDEF96}" destId="{91BDEEF9-C15B-4DB9-A4D3-5A768F2F6195}" srcOrd="0" destOrd="0" presId="urn:microsoft.com/office/officeart/2005/8/layout/vList5"/>
    <dgm:cxn modelId="{4E167B5A-DB72-4B42-8E46-6950A1029E6F}" srcId="{7E6A48AC-D63E-4593-8721-B77244E5BABB}" destId="{747848B8-196B-471B-A31B-C002F28F77CC}" srcOrd="0" destOrd="0" parTransId="{4FBA19D3-7B06-4321-8917-8BC51B02D0EA}" sibTransId="{499EE4B4-26BA-44BA-A883-899D644404E4}"/>
    <dgm:cxn modelId="{03F5620A-340E-4C26-AE15-FCCEE045A1C6}" srcId="{4F084513-28EE-401E-B776-BB10BD914082}" destId="{2279E48D-AE7F-48DB-9829-5FF94CDB53C2}" srcOrd="0" destOrd="0" parTransId="{B509AA3D-9A97-4C99-83C2-5D9607BBCA25}" sibTransId="{529D20FC-CAB8-4A33-9AD4-D069FF567C5B}"/>
    <dgm:cxn modelId="{0A8564D8-6947-4711-AC86-C7AF45076B54}" type="presOf" srcId="{4F084513-28EE-401E-B776-BB10BD914082}" destId="{6530A3C8-DDA4-4A68-AEB0-D616996C31A2}" srcOrd="0" destOrd="0" presId="urn:microsoft.com/office/officeart/2005/8/layout/vList5"/>
    <dgm:cxn modelId="{C2ABA51E-BA9E-4459-B1BD-3EFA43441B4A}" type="presOf" srcId="{2279E48D-AE7F-48DB-9829-5FF94CDB53C2}" destId="{FB789D61-B6B4-4911-8843-5D424002ADDF}" srcOrd="0" destOrd="0" presId="urn:microsoft.com/office/officeart/2005/8/layout/vList5"/>
    <dgm:cxn modelId="{130D4AD2-BDEB-463E-93C8-558928E231CD}" type="presOf" srcId="{5379F035-D0AA-4606-83D2-A2DA7585B5A8}" destId="{661EFF8E-3B2B-48B6-97BC-B3EF4CD56B3E}" srcOrd="0" destOrd="0" presId="urn:microsoft.com/office/officeart/2005/8/layout/vList5"/>
    <dgm:cxn modelId="{65CE6285-43D5-46E0-AFD4-6181A73C8833}" srcId="{22A7DAF6-7C6C-408C-A818-C6B290EDEF96}" destId="{5379F035-D0AA-4606-83D2-A2DA7585B5A8}" srcOrd="0" destOrd="0" parTransId="{E6851193-5EEB-4B70-8737-5D7F1C5FC92F}" sibTransId="{C8841045-C483-4E69-B615-A3D3671DD612}"/>
    <dgm:cxn modelId="{E2E2EA12-6773-4B6D-8B6B-5395240C41EF}" srcId="{7E6A48AC-D63E-4593-8721-B77244E5BABB}" destId="{22A7DAF6-7C6C-408C-A818-C6B290EDEF96}" srcOrd="2" destOrd="0" parTransId="{C304AC1C-622B-4678-B0AB-ACFFCD2BE188}" sibTransId="{B00EFA6D-4769-40DD-8F6F-8930F42CE4AB}"/>
    <dgm:cxn modelId="{8E859006-0797-4807-B599-DFCD2CABFA9C}" srcId="{7E6A48AC-D63E-4593-8721-B77244E5BABB}" destId="{4F084513-28EE-401E-B776-BB10BD914082}" srcOrd="1" destOrd="0" parTransId="{2367495D-C738-458A-8C72-2088AE14D79C}" sibTransId="{8ADAE648-ECC1-40AC-A75F-33A1382548F0}"/>
    <dgm:cxn modelId="{489D325A-DCE4-4D6B-8BF5-207F2D285AA9}" type="presParOf" srcId="{40E263FB-9B76-4E82-BD1C-DD30BFC72EFC}" destId="{814D4E5F-A095-46F8-9E65-E800B00D7CC9}" srcOrd="0" destOrd="0" presId="urn:microsoft.com/office/officeart/2005/8/layout/vList5"/>
    <dgm:cxn modelId="{84C10A74-24E0-41CE-B342-869C72D6EFFA}" type="presParOf" srcId="{814D4E5F-A095-46F8-9E65-E800B00D7CC9}" destId="{73E12F2B-B8F2-42FB-AFFB-058C63A1F2E3}" srcOrd="0" destOrd="0" presId="urn:microsoft.com/office/officeart/2005/8/layout/vList5"/>
    <dgm:cxn modelId="{865DA9DE-8DDF-4567-8F6D-4FE74E5461BB}" type="presParOf" srcId="{814D4E5F-A095-46F8-9E65-E800B00D7CC9}" destId="{8E876819-C32D-4ACA-B00A-5054F7C28B42}" srcOrd="1" destOrd="0" presId="urn:microsoft.com/office/officeart/2005/8/layout/vList5"/>
    <dgm:cxn modelId="{55B4109E-183C-4BBB-9567-66ED89B8BB59}" type="presParOf" srcId="{40E263FB-9B76-4E82-BD1C-DD30BFC72EFC}" destId="{77E4B889-AA57-47B6-BFFD-30A106AE698D}" srcOrd="1" destOrd="0" presId="urn:microsoft.com/office/officeart/2005/8/layout/vList5"/>
    <dgm:cxn modelId="{018AA9C0-749D-4A31-AF4A-E870A3111350}" type="presParOf" srcId="{40E263FB-9B76-4E82-BD1C-DD30BFC72EFC}" destId="{B66F375D-3FD9-45BD-86D0-F775A4795C63}" srcOrd="2" destOrd="0" presId="urn:microsoft.com/office/officeart/2005/8/layout/vList5"/>
    <dgm:cxn modelId="{5D507554-982F-4C14-A3A9-5FEC9321521E}" type="presParOf" srcId="{B66F375D-3FD9-45BD-86D0-F775A4795C63}" destId="{6530A3C8-DDA4-4A68-AEB0-D616996C31A2}" srcOrd="0" destOrd="0" presId="urn:microsoft.com/office/officeart/2005/8/layout/vList5"/>
    <dgm:cxn modelId="{4434AEFC-8469-4736-85BE-D54313156234}" type="presParOf" srcId="{B66F375D-3FD9-45BD-86D0-F775A4795C63}" destId="{FB789D61-B6B4-4911-8843-5D424002ADDF}" srcOrd="1" destOrd="0" presId="urn:microsoft.com/office/officeart/2005/8/layout/vList5"/>
    <dgm:cxn modelId="{81ED05C1-D527-47A3-A73E-36A7511179F6}" type="presParOf" srcId="{40E263FB-9B76-4E82-BD1C-DD30BFC72EFC}" destId="{5A777895-FA32-4247-AB1A-D7400863389C}" srcOrd="3" destOrd="0" presId="urn:microsoft.com/office/officeart/2005/8/layout/vList5"/>
    <dgm:cxn modelId="{45B43B04-CBCD-4791-87B0-2E88154B7AD9}" type="presParOf" srcId="{40E263FB-9B76-4E82-BD1C-DD30BFC72EFC}" destId="{3634C36C-ECF4-4BFC-991F-B31C0CB35E8D}" srcOrd="4" destOrd="0" presId="urn:microsoft.com/office/officeart/2005/8/layout/vList5"/>
    <dgm:cxn modelId="{7CD7BF7B-7FCC-48F2-9109-419F0B46F525}" type="presParOf" srcId="{3634C36C-ECF4-4BFC-991F-B31C0CB35E8D}" destId="{91BDEEF9-C15B-4DB9-A4D3-5A768F2F6195}" srcOrd="0" destOrd="0" presId="urn:microsoft.com/office/officeart/2005/8/layout/vList5"/>
    <dgm:cxn modelId="{09210AED-EFEE-4461-ACC5-0FB5B59C894E}" type="presParOf" srcId="{3634C36C-ECF4-4BFC-991F-B31C0CB35E8D}" destId="{661EFF8E-3B2B-48B6-97BC-B3EF4CD56B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52BA65-EBF5-462F-A326-02F9992DBA32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1FD55C89-3A33-4B1F-9D7B-5B6C2AF962D4}">
      <dgm:prSet phldrT="[Текст]" custT="1"/>
      <dgm:spPr/>
      <dgm:t>
        <a:bodyPr/>
        <a:lstStyle/>
        <a:p>
          <a:pPr marL="0" algn="ctr" defTabSz="914400" rtl="0" eaLnBrk="1" latinLnBrk="0" hangingPunct="1"/>
          <a:r>
            <a:rPr lang="ru-RU" sz="1400" kern="1200" dirty="0" smtClean="0">
              <a:solidFill>
                <a:srgbClr val="333399"/>
              </a:solidFill>
              <a:latin typeface="+mn-lt"/>
              <a:ea typeface="+mn-ea"/>
              <a:cs typeface="Times New Roman" panose="02020603050405020304" pitchFamily="18" charset="0"/>
            </a:rPr>
            <a:t>Указание Президента Российской Федерации от 24.04.2017</a:t>
          </a:r>
        </a:p>
        <a:p>
          <a:pPr marL="0" algn="ctr" defTabSz="914400" rtl="0" eaLnBrk="1" latinLnBrk="0" hangingPunct="1"/>
          <a:r>
            <a:rPr lang="ru-RU" sz="1400" kern="1200" dirty="0" smtClean="0">
              <a:solidFill>
                <a:srgbClr val="333399"/>
              </a:solidFill>
              <a:latin typeface="+mn-lt"/>
              <a:ea typeface="+mn-ea"/>
              <a:cs typeface="Times New Roman" panose="02020603050405020304" pitchFamily="18" charset="0"/>
            </a:rPr>
            <a:t>№</a:t>
          </a:r>
          <a:r>
            <a:rPr lang="en-US" sz="1400" kern="1200" dirty="0" smtClean="0">
              <a:solidFill>
                <a:srgbClr val="333399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ru-RU" sz="1400" kern="1200" dirty="0" smtClean="0">
              <a:solidFill>
                <a:srgbClr val="333399"/>
              </a:solidFill>
              <a:latin typeface="+mn-lt"/>
              <a:ea typeface="+mn-ea"/>
              <a:cs typeface="Times New Roman" panose="02020603050405020304" pitchFamily="18" charset="0"/>
            </a:rPr>
            <a:t>Пр-81</a:t>
          </a:r>
          <a:endParaRPr lang="ru-RU" sz="1400" kern="1200" dirty="0">
            <a:solidFill>
              <a:srgbClr val="333399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772EF320-74B6-4DA5-A765-3B115F82638E}" type="parTrans" cxnId="{FDF30C31-6CAE-4040-BDF3-D18CEE85B86B}">
      <dgm:prSet/>
      <dgm:spPr/>
      <dgm:t>
        <a:bodyPr/>
        <a:lstStyle/>
        <a:p>
          <a:endParaRPr lang="ru-RU"/>
        </a:p>
      </dgm:t>
    </dgm:pt>
    <dgm:pt modelId="{E64F9D27-B53F-4B3E-AAD7-FC08DF2AD58B}" type="sibTrans" cxnId="{FDF30C31-6CAE-4040-BDF3-D18CEE85B86B}">
      <dgm:prSet/>
      <dgm:spPr/>
      <dgm:t>
        <a:bodyPr/>
        <a:lstStyle/>
        <a:p>
          <a:endParaRPr lang="ru-RU"/>
        </a:p>
      </dgm:t>
    </dgm:pt>
    <dgm:pt modelId="{3F05C9B9-5B0F-4095-AB5D-3F587A94ADAF}">
      <dgm:prSet phldrT="[Текст]"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2BCD6F-CDBE-4B3A-B69B-723ECF2E6272}" type="parTrans" cxnId="{598FA2BC-256F-45FC-AFAF-72BAA45417AE}">
      <dgm:prSet/>
      <dgm:spPr/>
      <dgm:t>
        <a:bodyPr/>
        <a:lstStyle/>
        <a:p>
          <a:endParaRPr lang="ru-RU"/>
        </a:p>
      </dgm:t>
    </dgm:pt>
    <dgm:pt modelId="{BE2BBA33-3F67-4AC8-94F9-36A21B9444F3}" type="sibTrans" cxnId="{598FA2BC-256F-45FC-AFAF-72BAA45417AE}">
      <dgm:prSet/>
      <dgm:spPr/>
      <dgm:t>
        <a:bodyPr/>
        <a:lstStyle/>
        <a:p>
          <a:endParaRPr lang="ru-RU"/>
        </a:p>
      </dgm:t>
    </dgm:pt>
    <dgm:pt modelId="{3A99E730-5D7A-4B74-A2B0-F04D5A4A6F93}">
      <dgm:prSet phldrT="[Текст]"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B4A35-C00F-40CE-80C9-13DEE99033B8}" type="parTrans" cxnId="{7945E504-8383-4752-B959-2330D25F7373}">
      <dgm:prSet/>
      <dgm:spPr/>
      <dgm:t>
        <a:bodyPr/>
        <a:lstStyle/>
        <a:p>
          <a:endParaRPr lang="ru-RU"/>
        </a:p>
      </dgm:t>
    </dgm:pt>
    <dgm:pt modelId="{5D9241C5-29FF-4B75-826B-0463484E3D61}" type="sibTrans" cxnId="{7945E504-8383-4752-B959-2330D25F7373}">
      <dgm:prSet/>
      <dgm:spPr/>
      <dgm:t>
        <a:bodyPr/>
        <a:lstStyle/>
        <a:p>
          <a:endParaRPr lang="ru-RU"/>
        </a:p>
      </dgm:t>
    </dgm:pt>
    <dgm:pt modelId="{0A88F4C4-ECB8-4FC1-92AE-693E324D0C56}" type="pres">
      <dgm:prSet presAssocID="{3352BA65-EBF5-462F-A326-02F9992DBA32}" presName="CompostProcess" presStyleCnt="0">
        <dgm:presLayoutVars>
          <dgm:dir/>
          <dgm:resizeHandles val="exact"/>
        </dgm:presLayoutVars>
      </dgm:prSet>
      <dgm:spPr/>
    </dgm:pt>
    <dgm:pt modelId="{7C788350-A1D0-45F2-AD3D-C26352D19EDE}" type="pres">
      <dgm:prSet presAssocID="{3352BA65-EBF5-462F-A326-02F9992DBA32}" presName="arrow" presStyleLbl="bgShp" presStyleIdx="0" presStyleCnt="1" custScaleX="117647" custLinFactNeighborX="-2556" custLinFactNeighborY="2126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799D4C69-74C2-4AC3-8925-13511C1A330C}" type="pres">
      <dgm:prSet presAssocID="{3352BA65-EBF5-462F-A326-02F9992DBA32}" presName="linearProcess" presStyleCnt="0"/>
      <dgm:spPr/>
    </dgm:pt>
    <dgm:pt modelId="{B9CC8B0E-5741-4281-B699-BFE5937D2CA7}" type="pres">
      <dgm:prSet presAssocID="{1FD55C89-3A33-4B1F-9D7B-5B6C2AF962D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9B324-10B1-47DB-987C-4B4780C6C532}" type="pres">
      <dgm:prSet presAssocID="{E64F9D27-B53F-4B3E-AAD7-FC08DF2AD58B}" presName="sibTrans" presStyleCnt="0"/>
      <dgm:spPr/>
    </dgm:pt>
    <dgm:pt modelId="{39D64CA6-57FC-4B05-9588-7A685D8F01E5}" type="pres">
      <dgm:prSet presAssocID="{3F05C9B9-5B0F-4095-AB5D-3F587A94ADAF}" presName="textNode" presStyleLbl="node1" presStyleIdx="1" presStyleCnt="3" custLinFactNeighborX="1" custLinFactNeighborY="-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1042E-42B5-414A-85F9-BC12ACAEBBDB}" type="pres">
      <dgm:prSet presAssocID="{BE2BBA33-3F67-4AC8-94F9-36A21B9444F3}" presName="sibTrans" presStyleCnt="0"/>
      <dgm:spPr/>
    </dgm:pt>
    <dgm:pt modelId="{254E79FB-C9E0-4A14-94BB-D17C075E143E}" type="pres">
      <dgm:prSet presAssocID="{3A99E730-5D7A-4B74-A2B0-F04D5A4A6F9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8FA2BC-256F-45FC-AFAF-72BAA45417AE}" srcId="{3352BA65-EBF5-462F-A326-02F9992DBA32}" destId="{3F05C9B9-5B0F-4095-AB5D-3F587A94ADAF}" srcOrd="1" destOrd="0" parTransId="{1E2BCD6F-CDBE-4B3A-B69B-723ECF2E6272}" sibTransId="{BE2BBA33-3F67-4AC8-94F9-36A21B9444F3}"/>
    <dgm:cxn modelId="{BA93BBA0-AB63-4139-A6C9-3559D11949F5}" type="presOf" srcId="{3352BA65-EBF5-462F-A326-02F9992DBA32}" destId="{0A88F4C4-ECB8-4FC1-92AE-693E324D0C56}" srcOrd="0" destOrd="0" presId="urn:microsoft.com/office/officeart/2005/8/layout/hProcess9"/>
    <dgm:cxn modelId="{FDF30C31-6CAE-4040-BDF3-D18CEE85B86B}" srcId="{3352BA65-EBF5-462F-A326-02F9992DBA32}" destId="{1FD55C89-3A33-4B1F-9D7B-5B6C2AF962D4}" srcOrd="0" destOrd="0" parTransId="{772EF320-74B6-4DA5-A765-3B115F82638E}" sibTransId="{E64F9D27-B53F-4B3E-AAD7-FC08DF2AD58B}"/>
    <dgm:cxn modelId="{7945E504-8383-4752-B959-2330D25F7373}" srcId="{3352BA65-EBF5-462F-A326-02F9992DBA32}" destId="{3A99E730-5D7A-4B74-A2B0-F04D5A4A6F93}" srcOrd="2" destOrd="0" parTransId="{2BFB4A35-C00F-40CE-80C9-13DEE99033B8}" sibTransId="{5D9241C5-29FF-4B75-826B-0463484E3D61}"/>
    <dgm:cxn modelId="{ECBFBCA3-12C7-4EBF-AE72-00F0347E9F83}" type="presOf" srcId="{1FD55C89-3A33-4B1F-9D7B-5B6C2AF962D4}" destId="{B9CC8B0E-5741-4281-B699-BFE5937D2CA7}" srcOrd="0" destOrd="0" presId="urn:microsoft.com/office/officeart/2005/8/layout/hProcess9"/>
    <dgm:cxn modelId="{486328E3-67FD-48B5-BB1F-CA979938849C}" type="presOf" srcId="{3F05C9B9-5B0F-4095-AB5D-3F587A94ADAF}" destId="{39D64CA6-57FC-4B05-9588-7A685D8F01E5}" srcOrd="0" destOrd="0" presId="urn:microsoft.com/office/officeart/2005/8/layout/hProcess9"/>
    <dgm:cxn modelId="{F321D2EC-380B-4ECC-BD9E-640CB0525E11}" type="presOf" srcId="{3A99E730-5D7A-4B74-A2B0-F04D5A4A6F93}" destId="{254E79FB-C9E0-4A14-94BB-D17C075E143E}" srcOrd="0" destOrd="0" presId="urn:microsoft.com/office/officeart/2005/8/layout/hProcess9"/>
    <dgm:cxn modelId="{A463749F-D268-429D-BC73-B2F1625356C8}" type="presParOf" srcId="{0A88F4C4-ECB8-4FC1-92AE-693E324D0C56}" destId="{7C788350-A1D0-45F2-AD3D-C26352D19EDE}" srcOrd="0" destOrd="0" presId="urn:microsoft.com/office/officeart/2005/8/layout/hProcess9"/>
    <dgm:cxn modelId="{F499AF86-37ED-441F-BEE0-5C049A790199}" type="presParOf" srcId="{0A88F4C4-ECB8-4FC1-92AE-693E324D0C56}" destId="{799D4C69-74C2-4AC3-8925-13511C1A330C}" srcOrd="1" destOrd="0" presId="urn:microsoft.com/office/officeart/2005/8/layout/hProcess9"/>
    <dgm:cxn modelId="{AD205327-197D-4363-9BE4-C8EC4DAD00BD}" type="presParOf" srcId="{799D4C69-74C2-4AC3-8925-13511C1A330C}" destId="{B9CC8B0E-5741-4281-B699-BFE5937D2CA7}" srcOrd="0" destOrd="0" presId="urn:microsoft.com/office/officeart/2005/8/layout/hProcess9"/>
    <dgm:cxn modelId="{46742F9B-6640-4EE6-9271-89820C614316}" type="presParOf" srcId="{799D4C69-74C2-4AC3-8925-13511C1A330C}" destId="{F7C9B324-10B1-47DB-987C-4B4780C6C532}" srcOrd="1" destOrd="0" presId="urn:microsoft.com/office/officeart/2005/8/layout/hProcess9"/>
    <dgm:cxn modelId="{1B833C4D-19DB-476A-82ED-D447FB95AA65}" type="presParOf" srcId="{799D4C69-74C2-4AC3-8925-13511C1A330C}" destId="{39D64CA6-57FC-4B05-9588-7A685D8F01E5}" srcOrd="2" destOrd="0" presId="urn:microsoft.com/office/officeart/2005/8/layout/hProcess9"/>
    <dgm:cxn modelId="{0B27E4E1-1AF5-4B60-ABF9-24D0B82327D0}" type="presParOf" srcId="{799D4C69-74C2-4AC3-8925-13511C1A330C}" destId="{0C71042E-42B5-414A-85F9-BC12ACAEBBDB}" srcOrd="3" destOrd="0" presId="urn:microsoft.com/office/officeart/2005/8/layout/hProcess9"/>
    <dgm:cxn modelId="{8F410D2C-1AB8-443B-9C42-152DB0ECB6DF}" type="presParOf" srcId="{799D4C69-74C2-4AC3-8925-13511C1A330C}" destId="{254E79FB-C9E0-4A14-94BB-D17C075E143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F15A5F-645E-472F-B39A-A7125DA57F9F}" type="doc">
      <dgm:prSet loTypeId="urn:microsoft.com/office/officeart/2008/layout/VerticalCurvedList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C1F7C61-C4C2-4EF5-A59A-4B733DFBE108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закреплен перечень регулируемых сфер деятельности</a:t>
          </a:r>
          <a:endParaRPr lang="ru-RU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74D44389-DF65-446B-BD3C-1C57A0377A64}" type="parTrans" cxnId="{1B8E53CD-1A42-4E7F-AE0A-104BCE68DBFD}">
      <dgm:prSet/>
      <dgm:spPr/>
      <dgm:t>
        <a:bodyPr/>
        <a:lstStyle/>
        <a:p>
          <a:endParaRPr lang="ru-RU"/>
        </a:p>
      </dgm:t>
    </dgm:pt>
    <dgm:pt modelId="{D2856C7F-DD5A-4A8A-8B3E-6EDDF23E8B19}" type="sibTrans" cxnId="{1B8E53CD-1A42-4E7F-AE0A-104BCE68DBFD}">
      <dgm:prSet/>
      <dgm:spPr/>
      <dgm:t>
        <a:bodyPr/>
        <a:lstStyle/>
        <a:p>
          <a:endParaRPr lang="ru-RU"/>
        </a:p>
      </dgm:t>
    </dgm:pt>
    <dgm:pt modelId="{3026B756-F024-4DA0-A539-9CC285CD66A9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определены единые цели, принципы, формы и методы государственного регулирования цен (тарифов)</a:t>
          </a:r>
          <a:endParaRPr lang="ru-RU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CD0BE531-E980-4EAC-AE59-45385689FDAB}" type="parTrans" cxnId="{BE4C0669-5A2B-4402-9D29-EF574A858BAF}">
      <dgm:prSet/>
      <dgm:spPr/>
      <dgm:t>
        <a:bodyPr/>
        <a:lstStyle/>
        <a:p>
          <a:endParaRPr lang="ru-RU"/>
        </a:p>
      </dgm:t>
    </dgm:pt>
    <dgm:pt modelId="{84B82993-F9C7-4BEB-899F-48B45A503162}" type="sibTrans" cxnId="{BE4C0669-5A2B-4402-9D29-EF574A858BAF}">
      <dgm:prSet/>
      <dgm:spPr/>
      <dgm:t>
        <a:bodyPr/>
        <a:lstStyle/>
        <a:p>
          <a:endParaRPr lang="ru-RU"/>
        </a:p>
      </dgm:t>
    </dgm:pt>
    <dgm:pt modelId="{ADAE9D11-4C32-4227-A502-2402CD0A0864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введены основные положения об инвестиционной деятельности  регулируемых субъектов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ru-RU" dirty="0" smtClean="0"/>
            <a:t>			</a:t>
          </a:r>
          <a:endParaRPr lang="ru-RU" dirty="0"/>
        </a:p>
      </dgm:t>
    </dgm:pt>
    <dgm:pt modelId="{9E618027-652D-4823-80C1-D40E488155B7}" type="parTrans" cxnId="{7EBAC97B-515B-4149-8536-1F07CEEAFA11}">
      <dgm:prSet/>
      <dgm:spPr/>
      <dgm:t>
        <a:bodyPr/>
        <a:lstStyle/>
        <a:p>
          <a:endParaRPr lang="ru-RU"/>
        </a:p>
      </dgm:t>
    </dgm:pt>
    <dgm:pt modelId="{A36699C8-3801-4C70-8AAC-C891F9C19FB9}" type="sibTrans" cxnId="{7EBAC97B-515B-4149-8536-1F07CEEAFA11}">
      <dgm:prSet/>
      <dgm:spPr/>
      <dgm:t>
        <a:bodyPr/>
        <a:lstStyle/>
        <a:p>
          <a:endParaRPr lang="ru-RU"/>
        </a:p>
      </dgm:t>
    </dgm:pt>
    <dgm:pt modelId="{82BBD744-F79A-4B19-B2F9-8393053C0192}">
      <dgm:prSet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отражены основные положения порядка установления регулируемых цен (тарифов)</a:t>
          </a:r>
          <a:endParaRPr lang="ru-RU" sz="2000" dirty="0">
            <a:solidFill>
              <a:schemeClr val="accent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2125D7-9B59-43BE-94B2-3F4F793EBF4F}" type="parTrans" cxnId="{DFD53BE5-20E1-4F1B-9927-A8E0FA95CB37}">
      <dgm:prSet/>
      <dgm:spPr/>
      <dgm:t>
        <a:bodyPr/>
        <a:lstStyle/>
        <a:p>
          <a:endParaRPr lang="ru-RU"/>
        </a:p>
      </dgm:t>
    </dgm:pt>
    <dgm:pt modelId="{5DA90851-BCC0-4CAE-8B63-A2274F715A35}" type="sibTrans" cxnId="{DFD53BE5-20E1-4F1B-9927-A8E0FA95CB37}">
      <dgm:prSet/>
      <dgm:spPr/>
      <dgm:t>
        <a:bodyPr/>
        <a:lstStyle/>
        <a:p>
          <a:endParaRPr lang="ru-RU"/>
        </a:p>
      </dgm:t>
    </dgm:pt>
    <dgm:pt modelId="{CB49B947-8FA4-4C48-988E-568F86B1B9C9}">
      <dgm:prSet/>
      <dgm:spPr/>
      <dgm:t>
        <a:bodyPr/>
        <a:lstStyle/>
        <a:p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описан порядок осуществления государственного контроля (надзора)</a:t>
          </a:r>
          <a:endParaRPr lang="ru-RU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B2123F7E-C014-4DB5-9DF8-82A7EC2D683A}" type="parTrans" cxnId="{A0C1694D-1866-40FC-8EC3-768465914E04}">
      <dgm:prSet/>
      <dgm:spPr/>
      <dgm:t>
        <a:bodyPr/>
        <a:lstStyle/>
        <a:p>
          <a:endParaRPr lang="ru-RU"/>
        </a:p>
      </dgm:t>
    </dgm:pt>
    <dgm:pt modelId="{88BD3A40-1BDB-4C49-ADBF-B8494785ED5F}" type="sibTrans" cxnId="{A0C1694D-1866-40FC-8EC3-768465914E04}">
      <dgm:prSet/>
      <dgm:spPr/>
      <dgm:t>
        <a:bodyPr/>
        <a:lstStyle/>
        <a:p>
          <a:endParaRPr lang="ru-RU"/>
        </a:p>
      </dgm:t>
    </dgm:pt>
    <dgm:pt modelId="{67AC6F5E-7D63-4180-B515-910DC256C914}" type="pres">
      <dgm:prSet presAssocID="{39F15A5F-645E-472F-B39A-A7125DA57F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483D8E7-DFA0-44D4-95EC-7BA2DC00DA92}" type="pres">
      <dgm:prSet presAssocID="{39F15A5F-645E-472F-B39A-A7125DA57F9F}" presName="Name1" presStyleCnt="0"/>
      <dgm:spPr/>
    </dgm:pt>
    <dgm:pt modelId="{24827677-98BC-47ED-9EF7-A34509FA54D9}" type="pres">
      <dgm:prSet presAssocID="{39F15A5F-645E-472F-B39A-A7125DA57F9F}" presName="cycle" presStyleCnt="0"/>
      <dgm:spPr/>
    </dgm:pt>
    <dgm:pt modelId="{CF3A19CE-DBF0-4779-BD69-3C30833189D4}" type="pres">
      <dgm:prSet presAssocID="{39F15A5F-645E-472F-B39A-A7125DA57F9F}" presName="srcNode" presStyleLbl="node1" presStyleIdx="0" presStyleCnt="5"/>
      <dgm:spPr/>
    </dgm:pt>
    <dgm:pt modelId="{9A65BA12-781F-406F-8F95-B87614B23F9B}" type="pres">
      <dgm:prSet presAssocID="{39F15A5F-645E-472F-B39A-A7125DA57F9F}" presName="conn" presStyleLbl="parChTrans1D2" presStyleIdx="0" presStyleCnt="1"/>
      <dgm:spPr/>
      <dgm:t>
        <a:bodyPr/>
        <a:lstStyle/>
        <a:p>
          <a:endParaRPr lang="ru-RU"/>
        </a:p>
      </dgm:t>
    </dgm:pt>
    <dgm:pt modelId="{9797B758-E7E2-4DD4-ACDE-E3F9DA19644F}" type="pres">
      <dgm:prSet presAssocID="{39F15A5F-645E-472F-B39A-A7125DA57F9F}" presName="extraNode" presStyleLbl="node1" presStyleIdx="0" presStyleCnt="5"/>
      <dgm:spPr/>
    </dgm:pt>
    <dgm:pt modelId="{CA78D4AE-BDC3-40F9-99B8-2E440C80E26C}" type="pres">
      <dgm:prSet presAssocID="{39F15A5F-645E-472F-B39A-A7125DA57F9F}" presName="dstNode" presStyleLbl="node1" presStyleIdx="0" presStyleCnt="5"/>
      <dgm:spPr/>
    </dgm:pt>
    <dgm:pt modelId="{0EA2579D-BC8C-4745-B68E-0DACBAAD1047}" type="pres">
      <dgm:prSet presAssocID="{2C1F7C61-C4C2-4EF5-A59A-4B733DFBE10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695CC-C345-463F-9414-D5D1B994EE17}" type="pres">
      <dgm:prSet presAssocID="{2C1F7C61-C4C2-4EF5-A59A-4B733DFBE108}" presName="accent_1" presStyleCnt="0"/>
      <dgm:spPr/>
    </dgm:pt>
    <dgm:pt modelId="{14594559-8D7F-4C8B-9857-BF025F60A9CF}" type="pres">
      <dgm:prSet presAssocID="{2C1F7C61-C4C2-4EF5-A59A-4B733DFBE108}" presName="accentRepeatNode" presStyleLbl="solidFgAcc1" presStyleIdx="0" presStyleCnt="5"/>
      <dgm:spPr/>
    </dgm:pt>
    <dgm:pt modelId="{0EAD329D-1A15-4938-A560-E17B1B0EF8D7}" type="pres">
      <dgm:prSet presAssocID="{3026B756-F024-4DA0-A539-9CC285CD66A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7BD3C-8AA0-4C87-93FD-D36D28F48921}" type="pres">
      <dgm:prSet presAssocID="{3026B756-F024-4DA0-A539-9CC285CD66A9}" presName="accent_2" presStyleCnt="0"/>
      <dgm:spPr/>
    </dgm:pt>
    <dgm:pt modelId="{197C8B3F-5224-4223-9BAB-B4B4487F1920}" type="pres">
      <dgm:prSet presAssocID="{3026B756-F024-4DA0-A539-9CC285CD66A9}" presName="accentRepeatNode" presStyleLbl="solidFgAcc1" presStyleIdx="1" presStyleCnt="5"/>
      <dgm:spPr/>
    </dgm:pt>
    <dgm:pt modelId="{6FDE22F4-2F84-4C4F-AA0F-20763BF6FDE2}" type="pres">
      <dgm:prSet presAssocID="{ADAE9D11-4C32-4227-A502-2402CD0A086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DFAE7-9B45-4118-A4E7-4BC18D3F03B0}" type="pres">
      <dgm:prSet presAssocID="{ADAE9D11-4C32-4227-A502-2402CD0A0864}" presName="accent_3" presStyleCnt="0"/>
      <dgm:spPr/>
    </dgm:pt>
    <dgm:pt modelId="{C273B43A-4972-4993-AA6D-D5D2C73521FE}" type="pres">
      <dgm:prSet presAssocID="{ADAE9D11-4C32-4227-A502-2402CD0A0864}" presName="accentRepeatNode" presStyleLbl="solidFgAcc1" presStyleIdx="2" presStyleCnt="5"/>
      <dgm:spPr/>
    </dgm:pt>
    <dgm:pt modelId="{E9670177-D579-41AB-9618-92B03D056C01}" type="pres">
      <dgm:prSet presAssocID="{82BBD744-F79A-4B19-B2F9-8393053C019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4A816-BAEE-4DD5-B8B7-A68EAA3E68EC}" type="pres">
      <dgm:prSet presAssocID="{82BBD744-F79A-4B19-B2F9-8393053C0192}" presName="accent_4" presStyleCnt="0"/>
      <dgm:spPr/>
    </dgm:pt>
    <dgm:pt modelId="{A6E70BAB-73B1-4C0A-8A8D-73CC31CE5884}" type="pres">
      <dgm:prSet presAssocID="{82BBD744-F79A-4B19-B2F9-8393053C0192}" presName="accentRepeatNode" presStyleLbl="solidFgAcc1" presStyleIdx="3" presStyleCnt="5"/>
      <dgm:spPr/>
    </dgm:pt>
    <dgm:pt modelId="{8097782D-B21F-432B-ADC0-7904A8BC9B64}" type="pres">
      <dgm:prSet presAssocID="{CB49B947-8FA4-4C48-988E-568F86B1B9C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65401-2515-42B6-AEE5-B4F6CB759612}" type="pres">
      <dgm:prSet presAssocID="{CB49B947-8FA4-4C48-988E-568F86B1B9C9}" presName="accent_5" presStyleCnt="0"/>
      <dgm:spPr/>
    </dgm:pt>
    <dgm:pt modelId="{AD8E1FBB-4738-48D4-BB12-E4DA7065F84F}" type="pres">
      <dgm:prSet presAssocID="{CB49B947-8FA4-4C48-988E-568F86B1B9C9}" presName="accentRepeatNode" presStyleLbl="solidFgAcc1" presStyleIdx="4" presStyleCnt="5"/>
      <dgm:spPr/>
    </dgm:pt>
  </dgm:ptLst>
  <dgm:cxnLst>
    <dgm:cxn modelId="{6F51165D-C26C-4C25-9E2A-4F2933432412}" type="presOf" srcId="{82BBD744-F79A-4B19-B2F9-8393053C0192}" destId="{E9670177-D579-41AB-9618-92B03D056C01}" srcOrd="0" destOrd="0" presId="urn:microsoft.com/office/officeart/2008/layout/VerticalCurvedList"/>
    <dgm:cxn modelId="{A0C1694D-1866-40FC-8EC3-768465914E04}" srcId="{39F15A5F-645E-472F-B39A-A7125DA57F9F}" destId="{CB49B947-8FA4-4C48-988E-568F86B1B9C9}" srcOrd="4" destOrd="0" parTransId="{B2123F7E-C014-4DB5-9DF8-82A7EC2D683A}" sibTransId="{88BD3A40-1BDB-4C49-ADBF-B8494785ED5F}"/>
    <dgm:cxn modelId="{1B8E53CD-1A42-4E7F-AE0A-104BCE68DBFD}" srcId="{39F15A5F-645E-472F-B39A-A7125DA57F9F}" destId="{2C1F7C61-C4C2-4EF5-A59A-4B733DFBE108}" srcOrd="0" destOrd="0" parTransId="{74D44389-DF65-446B-BD3C-1C57A0377A64}" sibTransId="{D2856C7F-DD5A-4A8A-8B3E-6EDDF23E8B19}"/>
    <dgm:cxn modelId="{7EBAC97B-515B-4149-8536-1F07CEEAFA11}" srcId="{39F15A5F-645E-472F-B39A-A7125DA57F9F}" destId="{ADAE9D11-4C32-4227-A502-2402CD0A0864}" srcOrd="2" destOrd="0" parTransId="{9E618027-652D-4823-80C1-D40E488155B7}" sibTransId="{A36699C8-3801-4C70-8AAC-C891F9C19FB9}"/>
    <dgm:cxn modelId="{3C522E2F-2662-4E28-96F4-CA02189222ED}" type="presOf" srcId="{3026B756-F024-4DA0-A539-9CC285CD66A9}" destId="{0EAD329D-1A15-4938-A560-E17B1B0EF8D7}" srcOrd="0" destOrd="0" presId="urn:microsoft.com/office/officeart/2008/layout/VerticalCurvedList"/>
    <dgm:cxn modelId="{81ACB076-13CD-4F31-839C-A874B63F0399}" type="presOf" srcId="{ADAE9D11-4C32-4227-A502-2402CD0A0864}" destId="{6FDE22F4-2F84-4C4F-AA0F-20763BF6FDE2}" srcOrd="0" destOrd="0" presId="urn:microsoft.com/office/officeart/2008/layout/VerticalCurvedList"/>
    <dgm:cxn modelId="{5359EFFD-8DBC-4DBA-A0CA-7A806B76651D}" type="presOf" srcId="{CB49B947-8FA4-4C48-988E-568F86B1B9C9}" destId="{8097782D-B21F-432B-ADC0-7904A8BC9B64}" srcOrd="0" destOrd="0" presId="urn:microsoft.com/office/officeart/2008/layout/VerticalCurvedList"/>
    <dgm:cxn modelId="{F1B795BD-8A33-438A-9B2B-9ABD38390F3C}" type="presOf" srcId="{39F15A5F-645E-472F-B39A-A7125DA57F9F}" destId="{67AC6F5E-7D63-4180-B515-910DC256C914}" srcOrd="0" destOrd="0" presId="urn:microsoft.com/office/officeart/2008/layout/VerticalCurvedList"/>
    <dgm:cxn modelId="{C86B0B12-8D52-45C9-81DD-CAD72DE1D67F}" type="presOf" srcId="{D2856C7F-DD5A-4A8A-8B3E-6EDDF23E8B19}" destId="{9A65BA12-781F-406F-8F95-B87614B23F9B}" srcOrd="0" destOrd="0" presId="urn:microsoft.com/office/officeart/2008/layout/VerticalCurvedList"/>
    <dgm:cxn modelId="{BE4C0669-5A2B-4402-9D29-EF574A858BAF}" srcId="{39F15A5F-645E-472F-B39A-A7125DA57F9F}" destId="{3026B756-F024-4DA0-A539-9CC285CD66A9}" srcOrd="1" destOrd="0" parTransId="{CD0BE531-E980-4EAC-AE59-45385689FDAB}" sibTransId="{84B82993-F9C7-4BEB-899F-48B45A503162}"/>
    <dgm:cxn modelId="{DFD53BE5-20E1-4F1B-9927-A8E0FA95CB37}" srcId="{39F15A5F-645E-472F-B39A-A7125DA57F9F}" destId="{82BBD744-F79A-4B19-B2F9-8393053C0192}" srcOrd="3" destOrd="0" parTransId="{B62125D7-9B59-43BE-94B2-3F4F793EBF4F}" sibTransId="{5DA90851-BCC0-4CAE-8B63-A2274F715A35}"/>
    <dgm:cxn modelId="{7664260F-41CE-4117-9122-F7E57C1A9BDB}" type="presOf" srcId="{2C1F7C61-C4C2-4EF5-A59A-4B733DFBE108}" destId="{0EA2579D-BC8C-4745-B68E-0DACBAAD1047}" srcOrd="0" destOrd="0" presId="urn:microsoft.com/office/officeart/2008/layout/VerticalCurvedList"/>
    <dgm:cxn modelId="{BE6C6DBF-3178-4A49-B3A4-C47EDCF157CC}" type="presParOf" srcId="{67AC6F5E-7D63-4180-B515-910DC256C914}" destId="{A483D8E7-DFA0-44D4-95EC-7BA2DC00DA92}" srcOrd="0" destOrd="0" presId="urn:microsoft.com/office/officeart/2008/layout/VerticalCurvedList"/>
    <dgm:cxn modelId="{17AEBB7F-3DD7-40EF-9176-D5E42B9901DB}" type="presParOf" srcId="{A483D8E7-DFA0-44D4-95EC-7BA2DC00DA92}" destId="{24827677-98BC-47ED-9EF7-A34509FA54D9}" srcOrd="0" destOrd="0" presId="urn:microsoft.com/office/officeart/2008/layout/VerticalCurvedList"/>
    <dgm:cxn modelId="{BDF6EA48-20D7-4D52-9BCB-597A056D10ED}" type="presParOf" srcId="{24827677-98BC-47ED-9EF7-A34509FA54D9}" destId="{CF3A19CE-DBF0-4779-BD69-3C30833189D4}" srcOrd="0" destOrd="0" presId="urn:microsoft.com/office/officeart/2008/layout/VerticalCurvedList"/>
    <dgm:cxn modelId="{3D228459-0A2C-4DCF-A18E-9E377AA18C3B}" type="presParOf" srcId="{24827677-98BC-47ED-9EF7-A34509FA54D9}" destId="{9A65BA12-781F-406F-8F95-B87614B23F9B}" srcOrd="1" destOrd="0" presId="urn:microsoft.com/office/officeart/2008/layout/VerticalCurvedList"/>
    <dgm:cxn modelId="{A1DB57CB-8CB7-4F53-9E15-CCF32DC115EE}" type="presParOf" srcId="{24827677-98BC-47ED-9EF7-A34509FA54D9}" destId="{9797B758-E7E2-4DD4-ACDE-E3F9DA19644F}" srcOrd="2" destOrd="0" presId="urn:microsoft.com/office/officeart/2008/layout/VerticalCurvedList"/>
    <dgm:cxn modelId="{FF707B91-D6FE-458D-90BE-CBE87890C0DC}" type="presParOf" srcId="{24827677-98BC-47ED-9EF7-A34509FA54D9}" destId="{CA78D4AE-BDC3-40F9-99B8-2E440C80E26C}" srcOrd="3" destOrd="0" presId="urn:microsoft.com/office/officeart/2008/layout/VerticalCurvedList"/>
    <dgm:cxn modelId="{711F573C-860B-4086-9BF0-CB77E0DEDC1C}" type="presParOf" srcId="{A483D8E7-DFA0-44D4-95EC-7BA2DC00DA92}" destId="{0EA2579D-BC8C-4745-B68E-0DACBAAD1047}" srcOrd="1" destOrd="0" presId="urn:microsoft.com/office/officeart/2008/layout/VerticalCurvedList"/>
    <dgm:cxn modelId="{FE57ED52-864D-45AE-AE10-6C0DB5C20941}" type="presParOf" srcId="{A483D8E7-DFA0-44D4-95EC-7BA2DC00DA92}" destId="{CB1695CC-C345-463F-9414-D5D1B994EE17}" srcOrd="2" destOrd="0" presId="urn:microsoft.com/office/officeart/2008/layout/VerticalCurvedList"/>
    <dgm:cxn modelId="{AB02F2AA-2B0D-4BFC-B1E6-65756CE2A000}" type="presParOf" srcId="{CB1695CC-C345-463F-9414-D5D1B994EE17}" destId="{14594559-8D7F-4C8B-9857-BF025F60A9CF}" srcOrd="0" destOrd="0" presId="urn:microsoft.com/office/officeart/2008/layout/VerticalCurvedList"/>
    <dgm:cxn modelId="{002CA919-E4D9-4300-832B-00798E1E76AE}" type="presParOf" srcId="{A483D8E7-DFA0-44D4-95EC-7BA2DC00DA92}" destId="{0EAD329D-1A15-4938-A560-E17B1B0EF8D7}" srcOrd="3" destOrd="0" presId="urn:microsoft.com/office/officeart/2008/layout/VerticalCurvedList"/>
    <dgm:cxn modelId="{EDB9475C-3416-4F89-8006-18D5FEAE1B97}" type="presParOf" srcId="{A483D8E7-DFA0-44D4-95EC-7BA2DC00DA92}" destId="{AD57BD3C-8AA0-4C87-93FD-D36D28F48921}" srcOrd="4" destOrd="0" presId="urn:microsoft.com/office/officeart/2008/layout/VerticalCurvedList"/>
    <dgm:cxn modelId="{417DE22D-2105-4D0C-9F79-7D811DF9EA59}" type="presParOf" srcId="{AD57BD3C-8AA0-4C87-93FD-D36D28F48921}" destId="{197C8B3F-5224-4223-9BAB-B4B4487F1920}" srcOrd="0" destOrd="0" presId="urn:microsoft.com/office/officeart/2008/layout/VerticalCurvedList"/>
    <dgm:cxn modelId="{85A9C72E-4A0F-4382-9C9A-AD36A4369A57}" type="presParOf" srcId="{A483D8E7-DFA0-44D4-95EC-7BA2DC00DA92}" destId="{6FDE22F4-2F84-4C4F-AA0F-20763BF6FDE2}" srcOrd="5" destOrd="0" presId="urn:microsoft.com/office/officeart/2008/layout/VerticalCurvedList"/>
    <dgm:cxn modelId="{C3DA44B1-FB1B-48DF-8377-DCB7B4603930}" type="presParOf" srcId="{A483D8E7-DFA0-44D4-95EC-7BA2DC00DA92}" destId="{568DFAE7-9B45-4118-A4E7-4BC18D3F03B0}" srcOrd="6" destOrd="0" presId="urn:microsoft.com/office/officeart/2008/layout/VerticalCurvedList"/>
    <dgm:cxn modelId="{3C6EF7F8-CAAF-4A8E-919E-A9F702EC59C4}" type="presParOf" srcId="{568DFAE7-9B45-4118-A4E7-4BC18D3F03B0}" destId="{C273B43A-4972-4993-AA6D-D5D2C73521FE}" srcOrd="0" destOrd="0" presId="urn:microsoft.com/office/officeart/2008/layout/VerticalCurvedList"/>
    <dgm:cxn modelId="{DF3AAEA9-F0AF-4605-AE3C-70B345CE40C5}" type="presParOf" srcId="{A483D8E7-DFA0-44D4-95EC-7BA2DC00DA92}" destId="{E9670177-D579-41AB-9618-92B03D056C01}" srcOrd="7" destOrd="0" presId="urn:microsoft.com/office/officeart/2008/layout/VerticalCurvedList"/>
    <dgm:cxn modelId="{FAAC55FC-14BC-407B-99E2-53DE5AD2AE78}" type="presParOf" srcId="{A483D8E7-DFA0-44D4-95EC-7BA2DC00DA92}" destId="{5734A816-BAEE-4DD5-B8B7-A68EAA3E68EC}" srcOrd="8" destOrd="0" presId="urn:microsoft.com/office/officeart/2008/layout/VerticalCurvedList"/>
    <dgm:cxn modelId="{2BC9DC4F-C016-48E9-97FE-4DE6631664E5}" type="presParOf" srcId="{5734A816-BAEE-4DD5-B8B7-A68EAA3E68EC}" destId="{A6E70BAB-73B1-4C0A-8A8D-73CC31CE5884}" srcOrd="0" destOrd="0" presId="urn:microsoft.com/office/officeart/2008/layout/VerticalCurvedList"/>
    <dgm:cxn modelId="{BCA97FAD-4039-4FB6-8C8F-C6CFE508A929}" type="presParOf" srcId="{A483D8E7-DFA0-44D4-95EC-7BA2DC00DA92}" destId="{8097782D-B21F-432B-ADC0-7904A8BC9B64}" srcOrd="9" destOrd="0" presId="urn:microsoft.com/office/officeart/2008/layout/VerticalCurvedList"/>
    <dgm:cxn modelId="{53213856-B6AF-4C51-82D1-799D33644DF1}" type="presParOf" srcId="{A483D8E7-DFA0-44D4-95EC-7BA2DC00DA92}" destId="{7D365401-2515-42B6-AEE5-B4F6CB759612}" srcOrd="10" destOrd="0" presId="urn:microsoft.com/office/officeart/2008/layout/VerticalCurvedList"/>
    <dgm:cxn modelId="{F5819F52-CEBB-468C-94FC-4992B51D1AB6}" type="presParOf" srcId="{7D365401-2515-42B6-AEE5-B4F6CB759612}" destId="{AD8E1FBB-4738-48D4-BB12-E4DA7065F8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305BBD-8BEE-4068-B93E-BBA62A724048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3255DDEA-268A-4F16-BF71-CB7A5065623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Актов Правительства РФ регламентирующих процедуру рассмотрения досудебных споров и разногласий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179439-600B-41BA-87FB-91EB800FBFA7}" type="parTrans" cxnId="{017A142E-B54B-41AE-8AB7-5A0232780ED8}">
      <dgm:prSet/>
      <dgm:spPr/>
      <dgm:t>
        <a:bodyPr/>
        <a:lstStyle/>
        <a:p>
          <a:endParaRPr lang="ru-RU"/>
        </a:p>
      </dgm:t>
    </dgm:pt>
    <dgm:pt modelId="{98C85FF9-D54B-4581-8A10-3CF6AC5EA7B3}" type="sibTrans" cxnId="{017A142E-B54B-41AE-8AB7-5A0232780ED8}">
      <dgm:prSet/>
      <dgm:spPr/>
      <dgm:t>
        <a:bodyPr/>
        <a:lstStyle/>
        <a:p>
          <a:endParaRPr lang="ru-RU"/>
        </a:p>
      </dgm:t>
    </dgm:pt>
    <dgm:pt modelId="{3C490211-EB56-4092-8C03-818F22E0C410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порядок Постановление Правительства Российской Федерации от 30.04.2018 № 533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73BC8-968E-49C2-B765-FD89D26B0B8B}" type="parTrans" cxnId="{2D8DFA1E-0046-497C-973A-23239A05DD7A}">
      <dgm:prSet/>
      <dgm:spPr/>
      <dgm:t>
        <a:bodyPr/>
        <a:lstStyle/>
        <a:p>
          <a:endParaRPr lang="ru-RU"/>
        </a:p>
      </dgm:t>
    </dgm:pt>
    <dgm:pt modelId="{095FB0A1-EC32-49F5-8009-71753ECBAE9F}" type="sibTrans" cxnId="{2D8DFA1E-0046-497C-973A-23239A05DD7A}">
      <dgm:prSet/>
      <dgm:spPr/>
      <dgm:t>
        <a:bodyPr/>
        <a:lstStyle/>
        <a:p>
          <a:endParaRPr lang="ru-RU"/>
        </a:p>
      </dgm:t>
    </dgm:pt>
    <dgm:pt modelId="{6ECBC01F-7F02-4706-B2C6-1E5A672560F4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Регламент Приказ ФАС России от 19.06.2018                         № 827/18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AB7B62-3698-47F9-93A6-783B35153B31}" type="parTrans" cxnId="{240F2044-82D8-4A0C-8D8F-FEB6761B0008}">
      <dgm:prSet/>
      <dgm:spPr/>
      <dgm:t>
        <a:bodyPr/>
        <a:lstStyle/>
        <a:p>
          <a:endParaRPr lang="ru-RU"/>
        </a:p>
      </dgm:t>
    </dgm:pt>
    <dgm:pt modelId="{CA0727C3-0E92-489B-BA2B-9916E5B48A70}" type="sibTrans" cxnId="{240F2044-82D8-4A0C-8D8F-FEB6761B0008}">
      <dgm:prSet/>
      <dgm:spPr/>
      <dgm:t>
        <a:bodyPr/>
        <a:lstStyle/>
        <a:p>
          <a:endParaRPr lang="ru-RU"/>
        </a:p>
      </dgm:t>
    </dgm:pt>
    <dgm:pt modelId="{CF3D53D0-6354-4362-A906-3D8EBFF9C7FA}" type="pres">
      <dgm:prSet presAssocID="{C2305BBD-8BEE-4068-B93E-BBA62A724048}" presName="CompostProcess" presStyleCnt="0">
        <dgm:presLayoutVars>
          <dgm:dir/>
          <dgm:resizeHandles val="exact"/>
        </dgm:presLayoutVars>
      </dgm:prSet>
      <dgm:spPr/>
    </dgm:pt>
    <dgm:pt modelId="{664E5B4F-1065-4AEA-BE16-7336C0756F29}" type="pres">
      <dgm:prSet presAssocID="{C2305BBD-8BEE-4068-B93E-BBA62A724048}" presName="arrow" presStyleLbl="bgShp" presStyleIdx="0" presStyleCnt="1"/>
      <dgm:spPr/>
    </dgm:pt>
    <dgm:pt modelId="{6DEB61AC-0479-41C0-B6F1-83E48FA7834D}" type="pres">
      <dgm:prSet presAssocID="{C2305BBD-8BEE-4068-B93E-BBA62A724048}" presName="linearProcess" presStyleCnt="0"/>
      <dgm:spPr/>
    </dgm:pt>
    <dgm:pt modelId="{4359DD17-EED1-4B50-9A1C-D18274AF22A4}" type="pres">
      <dgm:prSet presAssocID="{3255DDEA-268A-4F16-BF71-CB7A50656231}" presName="textNode" presStyleLbl="node1" presStyleIdx="0" presStyleCnt="3" custScaleX="111421" custScaleY="118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E788C-A9D8-4885-A155-C4306CABF35C}" type="pres">
      <dgm:prSet presAssocID="{98C85FF9-D54B-4581-8A10-3CF6AC5EA7B3}" presName="sibTrans" presStyleCnt="0"/>
      <dgm:spPr/>
    </dgm:pt>
    <dgm:pt modelId="{735B8DA1-140E-4CDD-AD08-1DEEBBCC8096}" type="pres">
      <dgm:prSet presAssocID="{3C490211-EB56-4092-8C03-818F22E0C410}" presName="textNode" presStyleLbl="node1" presStyleIdx="1" presStyleCnt="3" custScaleX="113043" custScaleY="117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C8160-90ED-4B71-94C6-4F3C2F87EABE}" type="pres">
      <dgm:prSet presAssocID="{095FB0A1-EC32-49F5-8009-71753ECBAE9F}" presName="sibTrans" presStyleCnt="0"/>
      <dgm:spPr/>
    </dgm:pt>
    <dgm:pt modelId="{94707A5C-344F-46D2-95DE-C69952D3B9F7}" type="pres">
      <dgm:prSet presAssocID="{6ECBC01F-7F02-4706-B2C6-1E5A672560F4}" presName="textNode" presStyleLbl="node1" presStyleIdx="2" presStyleCnt="3" custScaleY="119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7A142E-B54B-41AE-8AB7-5A0232780ED8}" srcId="{C2305BBD-8BEE-4068-B93E-BBA62A724048}" destId="{3255DDEA-268A-4F16-BF71-CB7A50656231}" srcOrd="0" destOrd="0" parTransId="{65179439-600B-41BA-87FB-91EB800FBFA7}" sibTransId="{98C85FF9-D54B-4581-8A10-3CF6AC5EA7B3}"/>
    <dgm:cxn modelId="{4BD75BE8-DBD8-4898-A9C7-01160C47DBD1}" type="presOf" srcId="{6ECBC01F-7F02-4706-B2C6-1E5A672560F4}" destId="{94707A5C-344F-46D2-95DE-C69952D3B9F7}" srcOrd="0" destOrd="0" presId="urn:microsoft.com/office/officeart/2005/8/layout/hProcess9"/>
    <dgm:cxn modelId="{935CCA83-724E-4DBC-8688-90BA79C1516D}" type="presOf" srcId="{C2305BBD-8BEE-4068-B93E-BBA62A724048}" destId="{CF3D53D0-6354-4362-A906-3D8EBFF9C7FA}" srcOrd="0" destOrd="0" presId="urn:microsoft.com/office/officeart/2005/8/layout/hProcess9"/>
    <dgm:cxn modelId="{2D8DFA1E-0046-497C-973A-23239A05DD7A}" srcId="{C2305BBD-8BEE-4068-B93E-BBA62A724048}" destId="{3C490211-EB56-4092-8C03-818F22E0C410}" srcOrd="1" destOrd="0" parTransId="{8EA73BC8-968E-49C2-B765-FD89D26B0B8B}" sibTransId="{095FB0A1-EC32-49F5-8009-71753ECBAE9F}"/>
    <dgm:cxn modelId="{240F2044-82D8-4A0C-8D8F-FEB6761B0008}" srcId="{C2305BBD-8BEE-4068-B93E-BBA62A724048}" destId="{6ECBC01F-7F02-4706-B2C6-1E5A672560F4}" srcOrd="2" destOrd="0" parTransId="{CCAB7B62-3698-47F9-93A6-783B35153B31}" sibTransId="{CA0727C3-0E92-489B-BA2B-9916E5B48A70}"/>
    <dgm:cxn modelId="{01D70921-EEC3-43B6-9684-5B6EF43B6284}" type="presOf" srcId="{3255DDEA-268A-4F16-BF71-CB7A50656231}" destId="{4359DD17-EED1-4B50-9A1C-D18274AF22A4}" srcOrd="0" destOrd="0" presId="urn:microsoft.com/office/officeart/2005/8/layout/hProcess9"/>
    <dgm:cxn modelId="{66AD2365-F449-4E61-87B8-360F59C9CAC0}" type="presOf" srcId="{3C490211-EB56-4092-8C03-818F22E0C410}" destId="{735B8DA1-140E-4CDD-AD08-1DEEBBCC8096}" srcOrd="0" destOrd="0" presId="urn:microsoft.com/office/officeart/2005/8/layout/hProcess9"/>
    <dgm:cxn modelId="{A96ADD5A-312C-42D9-B96D-E2B475FAE331}" type="presParOf" srcId="{CF3D53D0-6354-4362-A906-3D8EBFF9C7FA}" destId="{664E5B4F-1065-4AEA-BE16-7336C0756F29}" srcOrd="0" destOrd="0" presId="urn:microsoft.com/office/officeart/2005/8/layout/hProcess9"/>
    <dgm:cxn modelId="{FF8811BA-50C6-4EAD-A6D8-48F70C6981D4}" type="presParOf" srcId="{CF3D53D0-6354-4362-A906-3D8EBFF9C7FA}" destId="{6DEB61AC-0479-41C0-B6F1-83E48FA7834D}" srcOrd="1" destOrd="0" presId="urn:microsoft.com/office/officeart/2005/8/layout/hProcess9"/>
    <dgm:cxn modelId="{4AE72C4B-DBC9-4255-BFCD-D2B4AA87B8A2}" type="presParOf" srcId="{6DEB61AC-0479-41C0-B6F1-83E48FA7834D}" destId="{4359DD17-EED1-4B50-9A1C-D18274AF22A4}" srcOrd="0" destOrd="0" presId="urn:microsoft.com/office/officeart/2005/8/layout/hProcess9"/>
    <dgm:cxn modelId="{A4C42688-C1FF-4CB4-A348-66FEA3B649DD}" type="presParOf" srcId="{6DEB61AC-0479-41C0-B6F1-83E48FA7834D}" destId="{460E788C-A9D8-4885-A155-C4306CABF35C}" srcOrd="1" destOrd="0" presId="urn:microsoft.com/office/officeart/2005/8/layout/hProcess9"/>
    <dgm:cxn modelId="{401C6F60-CE61-4452-B77B-8345AC6F9BCE}" type="presParOf" srcId="{6DEB61AC-0479-41C0-B6F1-83E48FA7834D}" destId="{735B8DA1-140E-4CDD-AD08-1DEEBBCC8096}" srcOrd="2" destOrd="0" presId="urn:microsoft.com/office/officeart/2005/8/layout/hProcess9"/>
    <dgm:cxn modelId="{2C6C1569-90B8-4A35-B248-0175FE6E120E}" type="presParOf" srcId="{6DEB61AC-0479-41C0-B6F1-83E48FA7834D}" destId="{E2DC8160-90ED-4B71-94C6-4F3C2F87EABE}" srcOrd="3" destOrd="0" presId="urn:microsoft.com/office/officeart/2005/8/layout/hProcess9"/>
    <dgm:cxn modelId="{8E6AAA21-7564-4F10-8397-88860EF3F6E1}" type="presParOf" srcId="{6DEB61AC-0479-41C0-B6F1-83E48FA7834D}" destId="{94707A5C-344F-46D2-95DE-C69952D3B9F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279228" cy="340156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130" y="1"/>
            <a:ext cx="4279228" cy="340156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C03A2E45-123C-4DFF-B2ED-E95116189C2C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56436"/>
            <a:ext cx="4279228" cy="340155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130" y="6456436"/>
            <a:ext cx="4279228" cy="340155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D2F48323-C7BC-43BE-A3C2-5CF3211CD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34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4278154" cy="34106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31" y="1"/>
            <a:ext cx="4278154" cy="34106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5B179AD8-3FD2-4EF3-891B-D6DBDDF5A535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06775" y="849313"/>
            <a:ext cx="3059113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9" rIns="91418" bIns="457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384"/>
            <a:ext cx="7898130" cy="2676585"/>
          </a:xfrm>
          <a:prstGeom prst="rect">
            <a:avLst/>
          </a:prstGeom>
        </p:spPr>
        <p:txBody>
          <a:bodyPr vert="horz" lIns="91418" tIns="45709" rIns="91418" bIns="457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6615"/>
            <a:ext cx="4278154" cy="34106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31" y="6456615"/>
            <a:ext cx="4278154" cy="34106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BCD4731F-5EB1-4524-B4E5-6AB956590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4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32175" y="849313"/>
            <a:ext cx="3062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BDF4EB-5EA8-4835-B753-0DAA8B0110F4}" type="datetime6">
              <a:rPr lang="ru-RU" smtClean="0"/>
              <a:t>май 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4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731F-5EB1-4524-B4E5-6AB95659073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8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7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DE4B-8B30-4645-A0E5-0119F153AA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8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9396-7A55-445A-88FD-9A7E0A3091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8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7086-880D-476A-9924-DFC22C382D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0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2116-5C6D-47CA-BC92-A4DBEAE4BD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1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CE99-1BB7-4898-B056-F1E35115EA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63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2A19-7491-4FC0-B6E9-320453ECFD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5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ACF-489A-4BAD-B362-0ACED2251F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6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D279-F3DD-437D-A337-386CBFE1FD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1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9410-9F92-4D34-B0DA-23BF1BA7D9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3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6D7D-B978-4365-85C9-85207FD9B9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8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B101-1A0E-412E-B29D-B25D855F50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1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33A0-2D83-4904-8E04-062BF1EF93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C0A4-F887-4CBC-B17E-ACCC9DC494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0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DC6-C943-4AAD-AF72-9C825937CE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1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2C39A3-C713-4A8D-B05F-6EA333364FA8}" type="slidenum">
              <a:rPr lang="ru-RU">
                <a:solidFill>
                  <a:srgbClr val="FFFFFF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2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079"/>
          <p:cNvSpPr>
            <a:spLocks noChangeArrowheads="1"/>
          </p:cNvSpPr>
          <p:nvPr/>
        </p:nvSpPr>
        <p:spPr bwMode="auto">
          <a:xfrm>
            <a:off x="1" y="4084890"/>
            <a:ext cx="8980714" cy="300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lvl="0" algn="r"/>
            <a:r>
              <a:rPr lang="ru-RU" altLang="ru-RU" sz="2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законодательства о государственном регулировании </a:t>
            </a:r>
            <a:r>
              <a:rPr lang="ru-RU" altLang="ru-RU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 (тарифов</a:t>
            </a:r>
            <a:r>
              <a:rPr lang="ru-RU" altLang="ru-RU" sz="2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8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altLang="ru-RU" sz="20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r>
              <a:rPr lang="ru-RU" altLang="ru-RU" sz="1600" b="1" dirty="0" smtClean="0">
                <a:solidFill>
                  <a:srgbClr val="333399"/>
                </a:solidFill>
                <a:latin typeface="Arial" pitchFamily="34" charset="0"/>
              </a:rPr>
              <a:t>Заместитель руководителя ФАС России</a:t>
            </a:r>
          </a:p>
          <a:p>
            <a:pPr algn="r"/>
            <a:r>
              <a:rPr lang="ru-RU" altLang="ru-RU" sz="1600" b="1" dirty="0" smtClean="0">
                <a:solidFill>
                  <a:srgbClr val="333399"/>
                </a:solidFill>
                <a:latin typeface="Arial" pitchFamily="34" charset="0"/>
              </a:rPr>
              <a:t>Сергей Анатольевич Пузыревский</a:t>
            </a:r>
            <a:endParaRPr lang="en-US" altLang="ru-RU" sz="16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endParaRPr lang="ru-RU" altLang="ru-RU" sz="20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pPr algn="ctr"/>
            <a:r>
              <a:rPr lang="ru-RU" altLang="ru-RU" sz="2000" dirty="0" smtClean="0">
                <a:solidFill>
                  <a:srgbClr val="333399"/>
                </a:solidFill>
                <a:latin typeface="Arial" pitchFamily="34" charset="0"/>
              </a:rPr>
              <a:t>2019</a:t>
            </a:r>
            <a:endParaRPr lang="ru-RU" altLang="ru-RU" sz="2000" dirty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260475" y="1989138"/>
            <a:ext cx="7883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2400" b="1" dirty="0">
                <a:solidFill>
                  <a:srgbClr val="008080"/>
                </a:solidFill>
                <a:latin typeface="Arial" pitchFamily="34" charset="0"/>
              </a:rPr>
              <a:t>ФЕДЕРАЛЬНАЯ АНТИМОНОПОЛЬНАЯ СЛУЖБА</a:t>
            </a:r>
            <a:endParaRPr lang="en-US" altLang="ru-RU" sz="2400" b="1" dirty="0">
              <a:solidFill>
                <a:srgbClr val="00808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49" y="61236"/>
            <a:ext cx="8229600" cy="546931"/>
          </a:xfrm>
        </p:spPr>
        <p:txBody>
          <a:bodyPr/>
          <a:lstStyle/>
          <a:p>
            <a:pPr algn="r">
              <a:lnSpc>
                <a:spcPts val="2200"/>
              </a:lnSpc>
              <a:buSzPct val="45000"/>
            </a:pPr>
            <a:r>
              <a:rPr lang="ru-RU" sz="2600" b="1" kern="1200" dirty="0">
                <a:solidFill>
                  <a:schemeClr val="bg1"/>
                </a:solidFill>
              </a:rPr>
              <a:t>Особенности учета отдельных затрат при установлении тарифов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97086-880D-476A-9924-DFC22C382D0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9102" y="1185017"/>
            <a:ext cx="4195986" cy="752029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оплату труда</a:t>
            </a:r>
            <a:endParaRPr lang="ru-RU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9100" y="2250392"/>
            <a:ext cx="4195988" cy="752029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страхование</a:t>
            </a:r>
            <a:endParaRPr lang="ru-RU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9100" y="3315767"/>
            <a:ext cx="4195988" cy="752029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создание резерва по сомнительным долгам </a:t>
            </a:r>
            <a:endParaRPr lang="ru-RU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9100" y="4381142"/>
            <a:ext cx="4195989" cy="752029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обслуживание заемных средств</a:t>
            </a:r>
            <a:endParaRPr lang="ru-RU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9102" y="5446517"/>
            <a:ext cx="4195986" cy="752029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компенсацию технологических потерь</a:t>
            </a:r>
            <a:endParaRPr lang="ru-RU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52" y="1185017"/>
            <a:ext cx="4110527" cy="529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49315" y="1390329"/>
            <a:ext cx="5802130" cy="914400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Инвестиционные расходы</a:t>
            </a:r>
            <a:endParaRPr lang="ru-RU" dirty="0">
              <a:solidFill>
                <a:srgbClr val="3333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49315" y="3412797"/>
            <a:ext cx="2166413" cy="1689218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На проекты развития инфраструктуры</a:t>
            </a:r>
            <a:endParaRPr lang="ru-RU" dirty="0">
              <a:solidFill>
                <a:srgbClr val="3333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85032" y="3412797"/>
            <a:ext cx="2166413" cy="1689219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На проекты </a:t>
            </a:r>
            <a:r>
              <a:rPr lang="ru-RU" dirty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поддержания состояния инфраструктуры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590205" y="2544705"/>
            <a:ext cx="484632" cy="628113"/>
          </a:xfrm>
          <a:prstGeom prst="downArrow">
            <a:avLst/>
          </a:prstGeom>
          <a:solidFill>
            <a:schemeClr val="accent1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99"/>
              </a:solidFill>
              <a:latin typeface="+mj-lt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225922" y="2544706"/>
            <a:ext cx="484632" cy="628113"/>
          </a:xfrm>
          <a:prstGeom prst="downArrow">
            <a:avLst/>
          </a:prstGeom>
          <a:solidFill>
            <a:schemeClr val="accent1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99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6315" y="5665787"/>
            <a:ext cx="8400516" cy="914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При установлении регулируемых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цен (тарифов) обеспечивается раздельный учет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 составе НВВ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инвестиционных расходов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0735" y="5665787"/>
            <a:ext cx="119641" cy="5469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230734" y="6321341"/>
            <a:ext cx="119641" cy="11956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59821"/>
            <a:ext cx="8586061" cy="5042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lnSpc>
                <a:spcPts val="2200"/>
              </a:lnSpc>
              <a:buSzPct val="45000"/>
            </a:pPr>
            <a:r>
              <a:rPr lang="ru-RU" sz="2800" b="1" kern="1200" dirty="0">
                <a:solidFill>
                  <a:schemeClr val="bg1"/>
                </a:solidFill>
              </a:rPr>
              <a:t>Общественный контроль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7992" y="1712191"/>
            <a:ext cx="4602998" cy="17745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Потребители услуг регулируемых субъектов реализуют свои  права через советы потребителей</a:t>
            </a:r>
            <a:endParaRPr lang="ru-RU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7992" y="4108195"/>
            <a:ext cx="8548654" cy="20142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333399"/>
                </a:solidFill>
                <a:cs typeface="Times New Roman" panose="02020603050405020304" pitchFamily="18" charset="0"/>
              </a:rPr>
              <a:t>Представители советов потребителей участвуют:</a:t>
            </a:r>
          </a:p>
          <a:p>
            <a:pPr indent="457200" algn="just"/>
            <a:endParaRPr lang="ru-RU" dirty="0" smtClean="0">
              <a:solidFill>
                <a:srgbClr val="333399"/>
              </a:solidFill>
              <a:cs typeface="Times New Roman" panose="02020603050405020304" pitchFamily="18" charset="0"/>
            </a:endParaRPr>
          </a:p>
          <a:p>
            <a:pPr indent="457200" algn="just">
              <a:buFontTx/>
              <a:buChar char="-"/>
            </a:pPr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в процессе установления цен (тарифов) </a:t>
            </a:r>
          </a:p>
          <a:p>
            <a:pPr indent="457200" algn="just">
              <a:buFontTx/>
              <a:buChar char="-"/>
            </a:pPr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в процессе утверждения инвестиционных программ регулируемых субъектов и контроля за их реализацией</a:t>
            </a:r>
            <a:endParaRPr lang="ru-RU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6" name="Picture 4" descr="ÐÐ°ÑÑÐ¸Ð½ÐºÐ¸ Ð¿Ð¾ Ð·Ð°Ð¿ÑÐ¾ÑÑ Ð»ÑÐ¿Ð° Ð²ÐµÐºÑÐ¾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58" y="1588463"/>
            <a:ext cx="32194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13</a:t>
            </a:fld>
            <a:endParaRPr lang="ru-RU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69174"/>
            <a:ext cx="9144000" cy="51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SzPct val="45000"/>
              <a:defRPr sz="26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3429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r>
              <a:rPr lang="ru-RU" sz="2400" dirty="0"/>
              <a:t>Рассмотрение дел о нарушении законодательства в области государственного регулирования </a:t>
            </a:r>
            <a:r>
              <a:rPr lang="ru-RU" sz="2400" dirty="0" smtClean="0"/>
              <a:t>тарифов</a:t>
            </a:r>
            <a:endParaRPr lang="ru-RU" sz="2400" dirty="0"/>
          </a:p>
        </p:txBody>
      </p:sp>
      <p:cxnSp>
        <p:nvCxnSpPr>
          <p:cNvPr id="23" name="Прямая со стрелкой 22"/>
          <p:cNvCxnSpPr>
            <a:endCxn id="55" idx="3"/>
          </p:cNvCxnSpPr>
          <p:nvPr/>
        </p:nvCxnSpPr>
        <p:spPr>
          <a:xfrm flipH="1">
            <a:off x="3695790" y="2761425"/>
            <a:ext cx="781354" cy="402837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993332" y="3743589"/>
            <a:ext cx="2702458" cy="1153104"/>
            <a:chOff x="2943264" y="-509324"/>
            <a:chExt cx="2702458" cy="1652305"/>
          </a:xfrm>
          <a:solidFill>
            <a:schemeClr val="accent1">
              <a:lumMod val="50000"/>
              <a:alpha val="47000"/>
            </a:schemeClr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2965387" y="-509324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2943264" y="-465220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Дело о нарушении законодательства в области регулирования цен (тарифов)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Срок 90 дней</a:t>
              </a:r>
              <a:endParaRPr lang="ru-RU" sz="1400" kern="12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32427" y="5271928"/>
            <a:ext cx="3545660" cy="1205429"/>
            <a:chOff x="4422552" y="2346697"/>
            <a:chExt cx="2680335" cy="1608201"/>
          </a:xfrm>
          <a:solidFill>
            <a:schemeClr val="accent1">
              <a:lumMod val="50000"/>
              <a:alpha val="47000"/>
            </a:schemeClr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4422552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4422552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Решение по делу о нарушении законодательства в области цен (тарифов)</a:t>
              </a:r>
              <a:endParaRPr lang="ru-RU" kern="12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366657" y="2956938"/>
            <a:ext cx="2680335" cy="501675"/>
            <a:chOff x="1474184" y="2346697"/>
            <a:chExt cx="2680335" cy="1608201"/>
          </a:xfrm>
          <a:solidFill>
            <a:schemeClr val="accent1">
              <a:lumMod val="50000"/>
              <a:alpha val="47000"/>
            </a:schemeClr>
          </a:solidFill>
        </p:grpSpPr>
        <p:sp>
          <p:nvSpPr>
            <p:cNvPr id="34" name="Прямоугольник 33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Прямоугольник 34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Не соблюдены требования к обжалованию</a:t>
              </a:r>
              <a:endParaRPr lang="ru-RU" sz="1400" kern="12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</p:grpSp>
      <p:cxnSp>
        <p:nvCxnSpPr>
          <p:cNvPr id="36" name="Прямая со стрелкой 35"/>
          <p:cNvCxnSpPr>
            <a:endCxn id="34" idx="1"/>
          </p:cNvCxnSpPr>
          <p:nvPr/>
        </p:nvCxnSpPr>
        <p:spPr>
          <a:xfrm>
            <a:off x="4660276" y="2736340"/>
            <a:ext cx="706381" cy="471436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>
            <a:off x="5410903" y="3698836"/>
            <a:ext cx="2702810" cy="1167078"/>
            <a:chOff x="2965387" y="-509326"/>
            <a:chExt cx="2702810" cy="1608203"/>
          </a:xfrm>
          <a:solidFill>
            <a:schemeClr val="accent1">
              <a:lumMod val="50000"/>
              <a:alpha val="47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0" name="Прямоугольник 39"/>
            <p:cNvSpPr/>
            <p:nvPr/>
          </p:nvSpPr>
          <p:spPr>
            <a:xfrm>
              <a:off x="2965387" y="-509324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1" name="Прямоугольник 40"/>
            <p:cNvSpPr/>
            <p:nvPr/>
          </p:nvSpPr>
          <p:spPr>
            <a:xfrm>
              <a:off x="2987862" y="-509326"/>
              <a:ext cx="2680335" cy="1608202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Отказ в рассмотрении или оставление без движения</a:t>
              </a:r>
              <a:endParaRPr lang="ru-RU" sz="1400" kern="12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2262958" y="3378179"/>
            <a:ext cx="0" cy="35411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5045455" y="5249042"/>
            <a:ext cx="3839574" cy="1228315"/>
            <a:chOff x="4422552" y="2346697"/>
            <a:chExt cx="2680335" cy="1608201"/>
          </a:xfrm>
          <a:solidFill>
            <a:schemeClr val="accent1">
              <a:lumMod val="50000"/>
              <a:alpha val="47000"/>
            </a:schemeClr>
          </a:solidFill>
        </p:grpSpPr>
        <p:sp>
          <p:nvSpPr>
            <p:cNvPr id="50" name="Прямоугольник 49"/>
            <p:cNvSpPr/>
            <p:nvPr/>
          </p:nvSpPr>
          <p:spPr>
            <a:xfrm>
              <a:off x="4422552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51" name="Прямоугольник 50"/>
            <p:cNvSpPr/>
            <p:nvPr/>
          </p:nvSpPr>
          <p:spPr>
            <a:xfrm>
              <a:off x="4422552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Дело об административном правонарушении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(в случае установления факта нарушения)</a:t>
              </a:r>
              <a:endParaRPr lang="ru-RU" kern="12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</p:grpSp>
      <p:cxnSp>
        <p:nvCxnSpPr>
          <p:cNvPr id="37" name="Прямая со стрелкой 36"/>
          <p:cNvCxnSpPr/>
          <p:nvPr/>
        </p:nvCxnSpPr>
        <p:spPr>
          <a:xfrm flipH="1">
            <a:off x="6859342" y="3421693"/>
            <a:ext cx="4754" cy="28747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572000" y="2001155"/>
            <a:ext cx="4755" cy="303492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294345" y="4896693"/>
            <a:ext cx="0" cy="35411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8" idx="3"/>
            <a:endCxn id="51" idx="1"/>
          </p:cNvCxnSpPr>
          <p:nvPr/>
        </p:nvCxnSpPr>
        <p:spPr>
          <a:xfrm flipV="1">
            <a:off x="4278087" y="5863200"/>
            <a:ext cx="767368" cy="11443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/>
          <p:cNvGrpSpPr/>
          <p:nvPr/>
        </p:nvGrpSpPr>
        <p:grpSpPr>
          <a:xfrm>
            <a:off x="2526189" y="1018077"/>
            <a:ext cx="4027713" cy="978270"/>
            <a:chOff x="68428" y="641382"/>
            <a:chExt cx="2680335" cy="1608201"/>
          </a:xfrm>
          <a:solidFill>
            <a:schemeClr val="accent1">
              <a:lumMod val="50000"/>
              <a:alpha val="47000"/>
            </a:schemeClr>
          </a:solidFill>
        </p:grpSpPr>
        <p:sp>
          <p:nvSpPr>
            <p:cNvPr id="44" name="Прямоугольник 43"/>
            <p:cNvSpPr/>
            <p:nvPr/>
          </p:nvSpPr>
          <p:spPr>
            <a:xfrm>
              <a:off x="68428" y="641382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5" name="Прямоугольник 44"/>
            <p:cNvSpPr/>
            <p:nvPr/>
          </p:nvSpPr>
          <p:spPr>
            <a:xfrm>
              <a:off x="68428" y="641382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Заявление об оспаривании тарифа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180123" y="2299839"/>
            <a:ext cx="2680335" cy="498506"/>
            <a:chOff x="1474184" y="2346697"/>
            <a:chExt cx="2680335" cy="1608201"/>
          </a:xfrm>
          <a:solidFill>
            <a:schemeClr val="accent1">
              <a:lumMod val="50000"/>
              <a:alpha val="47000"/>
            </a:schemeClr>
          </a:solidFill>
        </p:grpSpPr>
        <p:sp>
          <p:nvSpPr>
            <p:cNvPr id="48" name="Прямоугольник 47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52" name="Прямоугольник 51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ФАС России</a:t>
              </a:r>
              <a:endParaRPr lang="ru-RU" sz="2400" b="1" kern="12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015455" y="2913424"/>
            <a:ext cx="2680335" cy="501675"/>
            <a:chOff x="1474184" y="2346697"/>
            <a:chExt cx="2680335" cy="1608201"/>
          </a:xfrm>
          <a:solidFill>
            <a:schemeClr val="accent1">
              <a:lumMod val="50000"/>
              <a:alpha val="47000"/>
            </a:schemeClr>
          </a:solidFill>
        </p:grpSpPr>
        <p:sp>
          <p:nvSpPr>
            <p:cNvPr id="54" name="Прямоугольник 53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55" name="Прямоугольник 54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Соблюдены требования к обжалованию</a:t>
              </a:r>
              <a:endParaRPr lang="ru-RU" sz="1600" kern="12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</p:grpSp>
      <p:cxnSp>
        <p:nvCxnSpPr>
          <p:cNvPr id="56" name="Прямая со стрелкой 55"/>
          <p:cNvCxnSpPr/>
          <p:nvPr/>
        </p:nvCxnSpPr>
        <p:spPr>
          <a:xfrm>
            <a:off x="6859342" y="4896693"/>
            <a:ext cx="4755" cy="303492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8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40" y="123986"/>
            <a:ext cx="9079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порядок рассмотрения досудебных споров и разногласий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5180"/>
            <a:ext cx="9144000" cy="1365008"/>
          </a:xfrm>
          <a:prstGeom prst="rect">
            <a:avLst/>
          </a:prstGeom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160856244"/>
              </p:ext>
            </p:extLst>
          </p:nvPr>
        </p:nvGraphicFramePr>
        <p:xfrm>
          <a:off x="68627" y="929897"/>
          <a:ext cx="9144000" cy="4406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560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852014" y="3994509"/>
            <a:ext cx="3627322" cy="202258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2339" y="3998011"/>
            <a:ext cx="3627322" cy="202258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52014" y="1415835"/>
            <a:ext cx="3627322" cy="202258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2061" y="1429128"/>
            <a:ext cx="3627322" cy="202258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336" y="139646"/>
            <a:ext cx="8686800" cy="38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SzPct val="45000"/>
            </a:pPr>
            <a:r>
              <a:rPr lang="ru-RU" sz="2800" b="1" dirty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«Эволюция» тарифного регулирования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7345" y="1520821"/>
            <a:ext cx="3232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Императивное закрепление в качестве основного </a:t>
            </a:r>
            <a:r>
              <a:rPr lang="ru-RU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метода </a:t>
            </a:r>
            <a:r>
              <a:rPr 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сравнительного анализа (эталонных расходов (затрат)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04188" y="1701754"/>
            <a:ext cx="35229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Долгосрочность тарифного регулирования, тарифы вводятся в действие на срок не менее 5 лет и не подлежат </a:t>
            </a:r>
            <a:r>
              <a:rPr lang="ru-RU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изменению, в том числе формула цены</a:t>
            </a:r>
            <a:endParaRPr lang="ru-RU" b="1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5115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Основные положения о инвестиционной деятельности регулируемых субъектов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04188" y="4547637"/>
            <a:ext cx="3424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Единые подходы к расчету НВВ регулируемых субъектов</a:t>
            </a:r>
          </a:p>
        </p:txBody>
      </p:sp>
    </p:spTree>
    <p:extLst>
      <p:ext uri="{BB962C8B-B14F-4D97-AF65-F5344CB8AC3E}">
        <p14:creationId xmlns:p14="http://schemas.microsoft.com/office/powerpoint/2010/main" val="1208616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58800" y="1974850"/>
            <a:ext cx="8555038" cy="406400"/>
          </a:xfrm>
          <a:prstGeom prst="rect">
            <a:avLst/>
          </a:prstGeom>
        </p:spPr>
        <p:txBody>
          <a:bodyPr lIns="127723" tIns="63862" rIns="127723" bIns="63862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altLang="ru-RU" sz="4500" b="1" dirty="0">
                <a:solidFill>
                  <a:srgbClr val="006876"/>
                </a:solidFill>
                <a:latin typeface="+mj-lt"/>
                <a:cs typeface="+mn-cs"/>
              </a:rPr>
              <a:t>C</a:t>
            </a:r>
            <a:r>
              <a:rPr lang="ru-RU" altLang="ru-RU" sz="4100" b="1" dirty="0">
                <a:solidFill>
                  <a:srgbClr val="006876"/>
                </a:solidFill>
                <a:latin typeface="+mj-lt"/>
                <a:cs typeface="+mn-cs"/>
              </a:rPr>
              <a:t>пасибо</a:t>
            </a:r>
            <a:r>
              <a:rPr lang="ru-RU" altLang="ru-RU" sz="4500" b="1" dirty="0">
                <a:solidFill>
                  <a:srgbClr val="006876"/>
                </a:solidFill>
                <a:latin typeface="+mj-lt"/>
                <a:cs typeface="+mn-cs"/>
              </a:rPr>
              <a:t> за внимание</a:t>
            </a:r>
            <a:r>
              <a:rPr lang="ru-RU" altLang="ru-RU" sz="4500" b="1" dirty="0">
                <a:solidFill>
                  <a:srgbClr val="006876"/>
                </a:solidFill>
                <a:latin typeface="Trebuchet MS" panose="020B0603020202020204" pitchFamily="34" charset="0"/>
                <a:cs typeface="+mn-cs"/>
              </a:rPr>
              <a:t>!</a:t>
            </a:r>
          </a:p>
        </p:txBody>
      </p:sp>
      <p:sp>
        <p:nvSpPr>
          <p:cNvPr id="11267" name="TextBox 8"/>
          <p:cNvSpPr txBox="1">
            <a:spLocks noChangeArrowheads="1"/>
          </p:cNvSpPr>
          <p:nvPr/>
        </p:nvSpPr>
        <p:spPr bwMode="auto">
          <a:xfrm>
            <a:off x="2124075" y="2492375"/>
            <a:ext cx="32956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www.fas.gov.ru</a:t>
            </a:r>
          </a:p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en.fas.gov.ru</a:t>
            </a:r>
          </a:p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anticartel.ru</a:t>
            </a:r>
          </a:p>
        </p:txBody>
      </p:sp>
      <p:sp>
        <p:nvSpPr>
          <p:cNvPr id="11268" name="TextBox 9"/>
          <p:cNvSpPr txBox="1">
            <a:spLocks noChangeArrowheads="1"/>
          </p:cNvSpPr>
          <p:nvPr/>
        </p:nvSpPr>
        <p:spPr bwMode="auto">
          <a:xfrm>
            <a:off x="2124075" y="3668713"/>
            <a:ext cx="19558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@rus.fas</a:t>
            </a:r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2127250" y="4991100"/>
            <a:ext cx="2386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rus_fas</a:t>
            </a:r>
          </a:p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fas_rf </a:t>
            </a:r>
            <a:r>
              <a:rPr lang="en-US" sz="1700">
                <a:solidFill>
                  <a:srgbClr val="006876"/>
                </a:solidFill>
                <a:latin typeface="Trebuchet MS" panose="020B0603020202020204" pitchFamily="34" charset="0"/>
              </a:rPr>
              <a:t>(english)</a:t>
            </a:r>
          </a:p>
        </p:txBody>
      </p:sp>
      <p:sp>
        <p:nvSpPr>
          <p:cNvPr id="11270" name="Прямоугольник 17"/>
          <p:cNvSpPr>
            <a:spLocks noChangeArrowheads="1"/>
          </p:cNvSpPr>
          <p:nvPr/>
        </p:nvSpPr>
        <p:spPr bwMode="auto">
          <a:xfrm>
            <a:off x="2127250" y="4408488"/>
            <a:ext cx="12588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fas_rus</a:t>
            </a:r>
            <a:endParaRPr lang="ru-RU" sz="130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pic>
        <p:nvPicPr>
          <p:cNvPr id="11271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4365625"/>
            <a:ext cx="8826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5186363"/>
            <a:ext cx="5270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6438900" y="4408488"/>
            <a:ext cx="16256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fas_time</a:t>
            </a:r>
          </a:p>
        </p:txBody>
      </p:sp>
      <p:sp>
        <p:nvSpPr>
          <p:cNvPr id="11274" name="Прямоугольник 21"/>
          <p:cNvSpPr>
            <a:spLocks noChangeArrowheads="1"/>
          </p:cNvSpPr>
          <p:nvPr/>
        </p:nvSpPr>
        <p:spPr bwMode="auto">
          <a:xfrm>
            <a:off x="6448425" y="2954338"/>
            <a:ext cx="126206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FASvideoTube</a:t>
            </a:r>
            <a:endParaRPr lang="ru-RU" sz="130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pic>
        <p:nvPicPr>
          <p:cNvPr id="11275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4460875"/>
            <a:ext cx="5270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Box 10"/>
          <p:cNvSpPr txBox="1">
            <a:spLocks noChangeArrowheads="1"/>
          </p:cNvSpPr>
          <p:nvPr/>
        </p:nvSpPr>
        <p:spPr bwMode="auto">
          <a:xfrm>
            <a:off x="6438900" y="3630613"/>
            <a:ext cx="174783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FAS Russia</a:t>
            </a:r>
          </a:p>
        </p:txBody>
      </p:sp>
      <p:pic>
        <p:nvPicPr>
          <p:cNvPr id="11277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3684588"/>
            <a:ext cx="519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2917825"/>
            <a:ext cx="522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598738"/>
            <a:ext cx="7524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3646488"/>
            <a:ext cx="541337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976334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127000" y="1123043"/>
            <a:ext cx="8780177" cy="11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altLang="ru-RU" sz="2400" b="1" kern="0" dirty="0">
                <a:solidFill>
                  <a:srgbClr val="008080"/>
                </a:solidFill>
              </a:rPr>
              <a:t>Более 150 </a:t>
            </a:r>
            <a:r>
              <a:rPr lang="ru-RU" altLang="ru-RU" sz="2400" b="1" kern="0" dirty="0" smtClean="0">
                <a:solidFill>
                  <a:srgbClr val="008080"/>
                </a:solidFill>
              </a:rPr>
              <a:t>нормативных </a:t>
            </a:r>
            <a:r>
              <a:rPr lang="ru-RU" altLang="ru-RU" sz="2400" b="1" kern="0" dirty="0">
                <a:solidFill>
                  <a:srgbClr val="008080"/>
                </a:solidFill>
              </a:rPr>
              <a:t>правовых актов регулируют отношения в области государственного регулирования цен (тарифов), из них: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altLang="ru-RU" sz="1400" b="1" kern="0" dirty="0" smtClean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22359576"/>
              </p:ext>
            </p:extLst>
          </p:nvPr>
        </p:nvGraphicFramePr>
        <p:xfrm>
          <a:off x="63499" y="2601686"/>
          <a:ext cx="8907177" cy="3732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74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·Ð°Ðº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2" y="4533780"/>
            <a:ext cx="3717646" cy="209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9158" y="1743333"/>
            <a:ext cx="2526659" cy="2380017"/>
          </a:xfrm>
          <a:prstGeom prst="roundRect">
            <a:avLst/>
          </a:prstGeom>
          <a:solidFill>
            <a:srgbClr val="9900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Федеральный закон «Об основах государственного регулирования цен (тарифов)»</a:t>
            </a:r>
            <a:endParaRPr lang="ru-RU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723731465"/>
              </p:ext>
            </p:extLst>
          </p:nvPr>
        </p:nvGraphicFramePr>
        <p:xfrm>
          <a:off x="3970175" y="1633774"/>
          <a:ext cx="5016380" cy="4244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798010" y="3148785"/>
            <a:ext cx="13553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Указ </a:t>
            </a:r>
            <a:r>
              <a:rPr lang="ru-RU" sz="1400" dirty="0">
                <a:solidFill>
                  <a:srgbClr val="333399"/>
                </a:solidFill>
                <a:cs typeface="Times New Roman" panose="02020603050405020304" pitchFamily="18" charset="0"/>
              </a:rPr>
              <a:t>Президента Российской Федерации от 27.12.2017 </a:t>
            </a:r>
            <a:r>
              <a:rPr lang="ru-RU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№ 618</a:t>
            </a:r>
            <a:endParaRPr lang="ru-RU" sz="1400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33387" y="3070061"/>
            <a:ext cx="1656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Поручение Правительства </a:t>
            </a:r>
            <a:r>
              <a:rPr lang="ru-RU" sz="1400" dirty="0">
                <a:solidFill>
                  <a:srgbClr val="333399"/>
                </a:solidFill>
                <a:cs typeface="Times New Roman" panose="02020603050405020304" pitchFamily="18" charset="0"/>
              </a:rPr>
              <a:t>Российской Федерации от 25.01.2018 </a:t>
            </a:r>
            <a:r>
              <a:rPr lang="ru-RU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№ ДМ-П13-361</a:t>
            </a:r>
            <a:endParaRPr lang="ru-RU" sz="1400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7956" y="1244234"/>
            <a:ext cx="3373816" cy="3247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</a:rPr>
              <a:t>ФАС России</a:t>
            </a: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0005" y="1244234"/>
            <a:ext cx="3373816" cy="3247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</a:rPr>
              <a:t>Минэкономразвития России</a:t>
            </a: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12" name="Тройная стрелка влево/вправо/вверх 11"/>
          <p:cNvSpPr/>
          <p:nvPr/>
        </p:nvSpPr>
        <p:spPr>
          <a:xfrm rot="10800000">
            <a:off x="3571932" y="2720060"/>
            <a:ext cx="2109928" cy="1666434"/>
          </a:xfrm>
          <a:prstGeom prst="leftRightUpArrow">
            <a:avLst>
              <a:gd name="adj1" fmla="val 28138"/>
              <a:gd name="adj2" fmla="val 20980"/>
              <a:gd name="adj3" fmla="val 290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81" y="4625708"/>
            <a:ext cx="3461028" cy="18237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50965" y="5111489"/>
            <a:ext cx="2751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33399"/>
                </a:solidFill>
                <a:cs typeface="Times New Roman" panose="02020603050405020304" pitchFamily="18" charset="0"/>
              </a:rPr>
              <a:t>Доработанный проект ФЗ «Об основах государственного регулирования цен </a:t>
            </a:r>
            <a:r>
              <a:rPr lang="ru-RU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(тарифов)» </a:t>
            </a:r>
            <a:endParaRPr lang="ru-RU" sz="1400" dirty="0">
              <a:solidFill>
                <a:srgbClr val="333399"/>
              </a:solidFill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24" y="2148649"/>
            <a:ext cx="1787880" cy="2080443"/>
          </a:xfrm>
          <a:prstGeom prst="rect">
            <a:avLst/>
          </a:prstGeom>
        </p:spPr>
      </p:pic>
      <p:pic>
        <p:nvPicPr>
          <p:cNvPr id="2052" name="Picture 4" descr="ÐÐ°ÑÑÐ¸Ð½ÐºÐ¸ Ð¿Ð¾ Ð·Ð°Ð¿ÑÐ¾ÑÑ Ð¼Ð¸Ð½ÑÐºÐ¾Ð½Ð¾Ð¼ÑÐ°Ð·Ð²Ð¸ÑÐ¸Ñ Ð»Ð¾Ð³Ð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989" y="2106020"/>
            <a:ext cx="1983847" cy="21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3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41378244"/>
              </p:ext>
            </p:extLst>
          </p:nvPr>
        </p:nvGraphicFramePr>
        <p:xfrm>
          <a:off x="0" y="948583"/>
          <a:ext cx="9144000" cy="5631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0" y="1249495"/>
            <a:ext cx="579724" cy="8026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5" y="2362236"/>
            <a:ext cx="740814" cy="6971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124" y="3431841"/>
            <a:ext cx="654573" cy="6545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16" y="4458861"/>
            <a:ext cx="689303" cy="6686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580" y="5572569"/>
            <a:ext cx="651544" cy="5937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1872" y="78574"/>
            <a:ext cx="841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Законопроект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содержит</a:t>
            </a:r>
            <a:r>
              <a:rPr lang="ru-RU" sz="2800" b="1" dirty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21920" y="178464"/>
            <a:ext cx="9144000" cy="346075"/>
          </a:xfrm>
        </p:spPr>
        <p:txBody>
          <a:bodyPr/>
          <a:lstStyle/>
          <a:p>
            <a:pPr algn="r">
              <a:lnSpc>
                <a:spcPts val="2200"/>
              </a:lnSpc>
              <a:buSzPct val="45000"/>
            </a:pPr>
            <a:r>
              <a:rPr lang="ru-RU" sz="2600" b="1" kern="1200" dirty="0">
                <a:solidFill>
                  <a:schemeClr val="bg1"/>
                </a:solidFill>
              </a:rPr>
              <a:t>Основные принципы государственного регулирования </a:t>
            </a:r>
            <a:r>
              <a:rPr lang="ru-RU" sz="2600" b="1" kern="1200" dirty="0" smtClean="0">
                <a:solidFill>
                  <a:schemeClr val="bg1"/>
                </a:solidFill>
              </a:rPr>
              <a:t>тарифов</a:t>
            </a:r>
            <a:endParaRPr lang="ru-RU" sz="2600" b="1" kern="12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9054" y="1153055"/>
            <a:ext cx="8588523" cy="1032321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               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Приоритет 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государственного регулирования цен (тарифов) методом сравнительного анализа (эталонных расходов (затрат)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9031" y="2237564"/>
            <a:ext cx="8588523" cy="1028743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Установление 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цен (тарифов) исходя из их экономической 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обоснованности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9030" y="3318495"/>
            <a:ext cx="8588523" cy="1015514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                 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Соблюдение 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баланса экономических интересов регулируемых субъектов и интересов потребителей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109001" y="726083"/>
            <a:ext cx="1486847" cy="1459293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cs typeface="Times New Roman" panose="02020603050405020304" pitchFamily="18" charset="0"/>
              </a:rPr>
              <a:t>Принципы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9029" y="4386197"/>
            <a:ext cx="8588523" cy="1003849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Долгосрочность 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установления цен (тарифов)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9029" y="5442234"/>
            <a:ext cx="8588523" cy="995802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рекращение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, в том числе поэтапное, либо минимизация объемов перекрестного 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субсидирования</a:t>
            </a:r>
            <a:endParaRPr lang="ru-RU" sz="1600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59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21920" y="178464"/>
            <a:ext cx="9144000" cy="346075"/>
          </a:xfrm>
        </p:spPr>
        <p:txBody>
          <a:bodyPr/>
          <a:lstStyle/>
          <a:p>
            <a:pPr algn="r">
              <a:lnSpc>
                <a:spcPts val="2200"/>
              </a:lnSpc>
              <a:buSzPct val="45000"/>
            </a:pPr>
            <a:r>
              <a:rPr lang="ru-RU" sz="2600" b="1" kern="1200" dirty="0">
                <a:solidFill>
                  <a:schemeClr val="bg1"/>
                </a:solidFill>
              </a:rPr>
              <a:t>Единые формы и методы государственного регулирования </a:t>
            </a:r>
            <a:r>
              <a:rPr lang="ru-RU" sz="2600" b="1" kern="1200" dirty="0" smtClean="0">
                <a:solidFill>
                  <a:schemeClr val="bg1"/>
                </a:solidFill>
              </a:rPr>
              <a:t>тарифов</a:t>
            </a:r>
            <a:endParaRPr lang="ru-RU" sz="2600" b="1" kern="12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44285" y="1257072"/>
            <a:ext cx="2634343" cy="2133600"/>
          </a:xfrm>
          <a:prstGeom prst="ellipse">
            <a:avLst/>
          </a:prstGeom>
          <a:solidFill>
            <a:schemeClr val="accent1">
              <a:lumMod val="90000"/>
              <a:alpha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ФОРМЫ</a:t>
            </a:r>
          </a:p>
          <a:p>
            <a:pPr algn="ctr"/>
            <a:r>
              <a:rPr lang="ru-RU" sz="1200" b="1" dirty="0">
                <a:solidFill>
                  <a:srgbClr val="333399"/>
                </a:solidFill>
                <a:cs typeface="Times New Roman" panose="02020603050405020304" pitchFamily="18" charset="0"/>
              </a:rPr>
              <a:t>у</a:t>
            </a:r>
            <a:r>
              <a:rPr lang="ru-RU" sz="12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становления тарифов</a:t>
            </a:r>
            <a:endParaRPr lang="ru-RU" sz="1200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4285" y="4049258"/>
            <a:ext cx="2634343" cy="2133600"/>
          </a:xfrm>
          <a:prstGeom prst="ellipse">
            <a:avLst/>
          </a:prstGeom>
          <a:solidFill>
            <a:schemeClr val="accent1">
              <a:lumMod val="90000"/>
              <a:alpha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33399"/>
                </a:solidFill>
                <a:cs typeface="Times New Roman" panose="02020603050405020304" pitchFamily="18" charset="0"/>
              </a:rPr>
              <a:t>МЕТОДЫ</a:t>
            </a:r>
          </a:p>
          <a:p>
            <a:pPr algn="ctr"/>
            <a:r>
              <a:rPr lang="ru-RU" sz="1400" b="1" dirty="0">
                <a:solidFill>
                  <a:srgbClr val="333399"/>
                </a:solidFill>
                <a:cs typeface="Times New Roman" panose="02020603050405020304" pitchFamily="18" charset="0"/>
              </a:rPr>
              <a:t>государственного регулирования тарифов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96343" y="995815"/>
            <a:ext cx="5410200" cy="2656115"/>
          </a:xfrm>
          <a:prstGeom prst="rect">
            <a:avLst/>
          </a:prstGeom>
          <a:solidFill>
            <a:schemeClr val="accent1">
              <a:lumMod val="90000"/>
              <a:alpha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Установление цен (тарифов):</a:t>
            </a:r>
          </a:p>
          <a:p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- регулирующим </a:t>
            </a:r>
            <a:r>
              <a:rPr lang="ru-RU" dirty="0">
                <a:solidFill>
                  <a:srgbClr val="333399"/>
                </a:solidFill>
                <a:cs typeface="Times New Roman" panose="02020603050405020304" pitchFamily="18" charset="0"/>
              </a:rPr>
              <a:t>органом;</a:t>
            </a:r>
          </a:p>
          <a:p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- регулируемой организацией </a:t>
            </a:r>
            <a:r>
              <a:rPr lang="ru-RU" dirty="0">
                <a:solidFill>
                  <a:srgbClr val="333399"/>
                </a:solidFill>
                <a:cs typeface="Times New Roman" panose="02020603050405020304" pitchFamily="18" charset="0"/>
              </a:rPr>
              <a:t>в пределах значений, установленных регулирующим органом;</a:t>
            </a:r>
          </a:p>
          <a:p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- путем </a:t>
            </a:r>
            <a:r>
              <a:rPr lang="ru-RU" dirty="0">
                <a:solidFill>
                  <a:srgbClr val="333399"/>
                </a:solidFill>
                <a:cs typeface="Times New Roman" panose="02020603050405020304" pitchFamily="18" charset="0"/>
              </a:rPr>
              <a:t>утверждения формул расчета цен (тарифов) регулирующим органом</a:t>
            </a:r>
          </a:p>
          <a:p>
            <a:pPr algn="ctr"/>
            <a:r>
              <a:rPr 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96343" y="3788001"/>
            <a:ext cx="5410200" cy="2656115"/>
          </a:xfrm>
          <a:prstGeom prst="rect">
            <a:avLst/>
          </a:prstGeom>
          <a:solidFill>
            <a:schemeClr val="accent1">
              <a:lumMod val="90000"/>
              <a:alpha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333399"/>
                </a:solidFill>
                <a:cs typeface="Times New Roman" panose="02020603050405020304" pitchFamily="18" charset="0"/>
              </a:rPr>
              <a:t>Государственное регулирование цен (тарифов) осуществляется методом сравнительного анализа (эталонных </a:t>
            </a:r>
            <a:r>
              <a:rPr lang="ru-RU" sz="16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расходов).</a:t>
            </a:r>
            <a:endParaRPr lang="ru-RU" sz="1600" b="1" dirty="0">
              <a:solidFill>
                <a:srgbClr val="333399"/>
              </a:solidFill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В случае невозможности применяются:</a:t>
            </a:r>
          </a:p>
          <a:p>
            <a:r>
              <a:rPr lang="en-US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1) 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метод 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индексации</a:t>
            </a:r>
            <a:endParaRPr lang="ru-RU" sz="1600" dirty="0">
              <a:solidFill>
                <a:srgbClr val="333399"/>
              </a:solidFill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) 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метод экономически обоснованных 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расходов </a:t>
            </a:r>
          </a:p>
          <a:p>
            <a:r>
              <a:rPr lang="en-US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) 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метод доходности инвестиционного 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капитала</a:t>
            </a:r>
          </a:p>
          <a:p>
            <a:endParaRPr lang="ru-RU" sz="1400" dirty="0">
              <a:solidFill>
                <a:srgbClr val="33339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37" y="995815"/>
            <a:ext cx="745236" cy="59057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04" y="3767994"/>
            <a:ext cx="817903" cy="56252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9068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538" y="46271"/>
            <a:ext cx="8229600" cy="598206"/>
          </a:xfrm>
        </p:spPr>
        <p:txBody>
          <a:bodyPr/>
          <a:lstStyle/>
          <a:p>
            <a:pPr algn="r">
              <a:lnSpc>
                <a:spcPts val="2200"/>
              </a:lnSpc>
              <a:buSzPct val="45000"/>
            </a:pPr>
            <a:r>
              <a:rPr lang="ru-RU" sz="2600" b="1" kern="1200" dirty="0">
                <a:solidFill>
                  <a:schemeClr val="bg1"/>
                </a:solidFill>
              </a:rPr>
              <a:t>Единый подход к формированию НВВ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97086-880D-476A-9924-DFC22C382D0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458" y="1256232"/>
            <a:ext cx="4486542" cy="113659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99"/>
                </a:solidFill>
                <a:cs typeface="Times New Roman" panose="02020603050405020304" pitchFamily="18" charset="0"/>
              </a:rPr>
              <a:t>Операционные </a:t>
            </a:r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расходы</a:t>
            </a:r>
            <a:endParaRPr lang="ru-RU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458" y="5009260"/>
            <a:ext cx="4486542" cy="113659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99"/>
                </a:solidFill>
                <a:cs typeface="Times New Roman" panose="02020603050405020304" pitchFamily="18" charset="0"/>
              </a:rPr>
              <a:t>Инвестиционные </a:t>
            </a:r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расходы</a:t>
            </a:r>
            <a:endParaRPr lang="ru-RU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8071" y="2392822"/>
            <a:ext cx="2580830" cy="214784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НВВ регулируемого субъекта</a:t>
            </a:r>
            <a:endParaRPr lang="ru-RU" dirty="0">
              <a:solidFill>
                <a:srgbClr val="3333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5938863" y="167746"/>
            <a:ext cx="843327" cy="3020299"/>
          </a:xfrm>
          <a:prstGeom prst="bentArrow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99"/>
              </a:solidFill>
              <a:latin typeface="+mj-lt"/>
            </a:endParaRPr>
          </a:p>
        </p:txBody>
      </p:sp>
      <p:sp>
        <p:nvSpPr>
          <p:cNvPr id="16" name="Стрелка углом 15"/>
          <p:cNvSpPr/>
          <p:nvPr/>
        </p:nvSpPr>
        <p:spPr>
          <a:xfrm rot="5400000" flipH="1">
            <a:off x="5938863" y="3745445"/>
            <a:ext cx="843326" cy="3020299"/>
          </a:xfrm>
          <a:prstGeom prst="bentArrow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99"/>
              </a:solidFill>
              <a:latin typeface="+mj-lt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850376" y="3248825"/>
            <a:ext cx="1405145" cy="435835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99"/>
              </a:solidFill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458" y="2734778"/>
            <a:ext cx="2396247" cy="76912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Расчетная предпринимательская прибыль</a:t>
            </a:r>
            <a:endParaRPr lang="ru-RU" sz="1600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458" y="3634440"/>
            <a:ext cx="2389399" cy="76912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Экономия</a:t>
            </a:r>
            <a:endParaRPr lang="ru-RU" sz="1600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13218" y="2898450"/>
            <a:ext cx="1350235" cy="129772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Прибыль</a:t>
            </a:r>
            <a:endParaRPr lang="ru-RU" dirty="0">
              <a:solidFill>
                <a:srgbClr val="3333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2584256" y="2898450"/>
            <a:ext cx="526412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99"/>
              </a:solidFill>
              <a:latin typeface="+mj-lt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580832" y="3634440"/>
            <a:ext cx="526412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66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97086-880D-476A-9924-DFC22C382D0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219722"/>
            <a:ext cx="4418174" cy="300175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32000" algn="just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Экономия расходов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достигнутая регулируемым субъектом за счет оптимизации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затрат,    остается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 распоряжении регулируемого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субъекта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88479" y="59821"/>
            <a:ext cx="619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Экономия</a:t>
            </a:r>
            <a:endParaRPr lang="ru-RU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70" y="1261549"/>
            <a:ext cx="4554909" cy="49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31477</TotalTime>
  <Words>618</Words>
  <Application>Microsoft Office PowerPoint</Application>
  <PresentationFormat>Экран (4:3)</PresentationFormat>
  <Paragraphs>121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Times New Roman</vt:lpstr>
      <vt:lpstr>Trebuchet MS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принципы государственного регулирования тарифов</vt:lpstr>
      <vt:lpstr>Единые формы и методы государственного регулирования тарифов</vt:lpstr>
      <vt:lpstr>Единый подход к формированию НВВ</vt:lpstr>
      <vt:lpstr>Презентация PowerPoint</vt:lpstr>
      <vt:lpstr>Особенности учета отдельных затрат при установлении тарифов</vt:lpstr>
      <vt:lpstr>Презентация PowerPoint</vt:lpstr>
      <vt:lpstr>Общественный контроль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Волов</dc:creator>
  <cp:lastModifiedBy>Тихонова Юлия Викторовна</cp:lastModifiedBy>
  <cp:revision>641</cp:revision>
  <cp:lastPrinted>2019-01-29T12:07:55Z</cp:lastPrinted>
  <dcterms:created xsi:type="dcterms:W3CDTF">2016-02-19T07:50:24Z</dcterms:created>
  <dcterms:modified xsi:type="dcterms:W3CDTF">2019-05-15T13:32:35Z</dcterms:modified>
</cp:coreProperties>
</file>